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9" r:id="rId3"/>
    <p:sldId id="278" r:id="rId4"/>
    <p:sldId id="257" r:id="rId5"/>
    <p:sldId id="277" r:id="rId6"/>
    <p:sldId id="262" r:id="rId7"/>
    <p:sldId id="275" r:id="rId8"/>
    <p:sldId id="265" r:id="rId9"/>
    <p:sldId id="261" r:id="rId10"/>
    <p:sldId id="276" r:id="rId11"/>
    <p:sldId id="272" r:id="rId12"/>
    <p:sldId id="323" r:id="rId13"/>
    <p:sldId id="326" r:id="rId14"/>
    <p:sldId id="364" r:id="rId15"/>
    <p:sldId id="382" r:id="rId16"/>
    <p:sldId id="383" r:id="rId17"/>
    <p:sldId id="283" r:id="rId18"/>
    <p:sldId id="357" r:id="rId19"/>
    <p:sldId id="316" r:id="rId20"/>
    <p:sldId id="358" r:id="rId21"/>
    <p:sldId id="359" r:id="rId22"/>
    <p:sldId id="346" r:id="rId23"/>
    <p:sldId id="363" r:id="rId24"/>
    <p:sldId id="360" r:id="rId25"/>
    <p:sldId id="385" r:id="rId26"/>
    <p:sldId id="384" r:id="rId27"/>
    <p:sldId id="311" r:id="rId28"/>
    <p:sldId id="309" r:id="rId29"/>
    <p:sldId id="319" r:id="rId30"/>
    <p:sldId id="27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73B149"/>
    <a:srgbClr val="1C6782"/>
    <a:srgbClr val="4F7B8D"/>
    <a:srgbClr val="044A5A"/>
    <a:srgbClr val="000000"/>
    <a:srgbClr val="172C51"/>
    <a:srgbClr val="084E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74" autoAdjust="0"/>
    <p:restoredTop sz="94660"/>
  </p:normalViewPr>
  <p:slideViewPr>
    <p:cSldViewPr snapToGrid="0">
      <p:cViewPr varScale="1">
        <p:scale>
          <a:sx n="82" d="100"/>
          <a:sy n="82" d="100"/>
        </p:scale>
        <p:origin x="466"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6884066064614656"/>
          <c:y val="8.5926168660121233E-2"/>
          <c:w val="0.68413165809348386"/>
          <c:h val="0.84918619159850262"/>
        </c:manualLayout>
      </c:layout>
      <c:pieChart>
        <c:varyColors val="1"/>
        <c:ser>
          <c:idx val="0"/>
          <c:order val="0"/>
          <c:tx>
            <c:strRef>
              <c:f>Sheet1!$B$1</c:f>
              <c:strCache>
                <c:ptCount val="1"/>
                <c:pt idx="0">
                  <c:v>Supply Chain Cost Split in India</c:v>
                </c:pt>
              </c:strCache>
            </c:strRef>
          </c:tx>
          <c:dPt>
            <c:idx val="0"/>
            <c:bubble3D val="0"/>
            <c:spPr>
              <a:solidFill>
                <a:schemeClr val="accent6">
                  <a:lumMod val="20000"/>
                  <a:lumOff val="80000"/>
                </a:schemeClr>
              </a:solidFill>
              <a:ln w="19050">
                <a:solidFill>
                  <a:schemeClr val="lt1"/>
                </a:solidFill>
              </a:ln>
              <a:effectLst/>
            </c:spPr>
            <c:extLst>
              <c:ext xmlns:c16="http://schemas.microsoft.com/office/drawing/2014/chart" uri="{C3380CC4-5D6E-409C-BE32-E72D297353CC}">
                <c16:uniqueId val="{00000001-B11D-CC43-BC6B-9052C4C2B737}"/>
              </c:ext>
            </c:extLst>
          </c:dPt>
          <c:dPt>
            <c:idx val="1"/>
            <c:bubble3D val="0"/>
            <c:spPr>
              <a:solidFill>
                <a:schemeClr val="accent6">
                  <a:lumMod val="40000"/>
                  <a:lumOff val="60000"/>
                </a:schemeClr>
              </a:solidFill>
              <a:ln w="19050">
                <a:solidFill>
                  <a:schemeClr val="lt1"/>
                </a:solidFill>
              </a:ln>
              <a:effectLst/>
            </c:spPr>
            <c:extLst>
              <c:ext xmlns:c16="http://schemas.microsoft.com/office/drawing/2014/chart" uri="{C3380CC4-5D6E-409C-BE32-E72D297353CC}">
                <c16:uniqueId val="{00000003-B11D-CC43-BC6B-9052C4C2B737}"/>
              </c:ext>
            </c:extLst>
          </c:dPt>
          <c:dPt>
            <c:idx val="2"/>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5-B11D-CC43-BC6B-9052C4C2B737}"/>
              </c:ext>
            </c:extLst>
          </c:dPt>
          <c:dPt>
            <c:idx val="3"/>
            <c:bubble3D val="0"/>
            <c:spPr>
              <a:solidFill>
                <a:schemeClr val="accent2">
                  <a:tint val="77000"/>
                </a:schemeClr>
              </a:solidFill>
              <a:ln w="19050">
                <a:solidFill>
                  <a:schemeClr val="lt1"/>
                </a:solidFill>
              </a:ln>
              <a:effectLst/>
            </c:spPr>
            <c:extLst>
              <c:ext xmlns:c16="http://schemas.microsoft.com/office/drawing/2014/chart" uri="{C3380CC4-5D6E-409C-BE32-E72D297353CC}">
                <c16:uniqueId val="{00000007-B11D-CC43-BC6B-9052C4C2B737}"/>
              </c:ext>
            </c:extLst>
          </c:dPt>
          <c:dPt>
            <c:idx val="4"/>
            <c:bubble3D val="0"/>
            <c:spPr>
              <a:solidFill>
                <a:schemeClr val="accent2">
                  <a:tint val="54000"/>
                </a:schemeClr>
              </a:solidFill>
              <a:ln w="19050">
                <a:solidFill>
                  <a:schemeClr val="lt1"/>
                </a:solidFill>
              </a:ln>
              <a:effectLst/>
            </c:spPr>
            <c:extLst>
              <c:ext xmlns:c16="http://schemas.microsoft.com/office/drawing/2014/chart" uri="{C3380CC4-5D6E-409C-BE32-E72D297353CC}">
                <c16:uniqueId val="{00000009-B11D-CC43-BC6B-9052C4C2B737}"/>
              </c:ext>
            </c:extLst>
          </c:dPt>
          <c:dLbls>
            <c:dLbl>
              <c:idx val="2"/>
              <c:layout>
                <c:manualLayout>
                  <c:x val="0.20740700218818381"/>
                  <c:y val="-9.9712942554183753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11D-CC43-BC6B-9052C4C2B737}"/>
                </c:ext>
              </c:extLst>
            </c:dLbl>
            <c:dLbl>
              <c:idx val="3"/>
              <c:layout>
                <c:manualLayout>
                  <c:x val="0.177238150209342"/>
                  <c:y val="9.1278757945789019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11D-CC43-BC6B-9052C4C2B737}"/>
                </c:ext>
              </c:extLst>
            </c:dLbl>
            <c:dLbl>
              <c:idx val="4"/>
              <c:layout>
                <c:manualLayout>
                  <c:x val="9.2811807374571828E-2"/>
                  <c:y val="0.1395361793638644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11D-CC43-BC6B-9052C4C2B737}"/>
                </c:ext>
              </c:extLst>
            </c:dLbl>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Transportation</c:v>
                </c:pt>
                <c:pt idx="1">
                  <c:v>Inventories</c:v>
                </c:pt>
                <c:pt idx="2">
                  <c:v>Warehousing</c:v>
                </c:pt>
                <c:pt idx="3">
                  <c:v>Losses</c:v>
                </c:pt>
                <c:pt idx="4">
                  <c:v>Others</c:v>
                </c:pt>
              </c:strCache>
            </c:strRef>
          </c:cat>
          <c:val>
            <c:numRef>
              <c:f>Sheet1!$B$2:$B$6</c:f>
              <c:numCache>
                <c:formatCode>0%</c:formatCode>
                <c:ptCount val="5"/>
                <c:pt idx="0">
                  <c:v>0.35</c:v>
                </c:pt>
                <c:pt idx="1">
                  <c:v>0.25</c:v>
                </c:pt>
                <c:pt idx="2">
                  <c:v>0.17</c:v>
                </c:pt>
                <c:pt idx="3">
                  <c:v>0.14000000000000001</c:v>
                </c:pt>
                <c:pt idx="4">
                  <c:v>0.09</c:v>
                </c:pt>
              </c:numCache>
            </c:numRef>
          </c:val>
          <c:extLst>
            <c:ext xmlns:c16="http://schemas.microsoft.com/office/drawing/2014/chart" uri="{C3380CC4-5D6E-409C-BE32-E72D297353CC}">
              <c16:uniqueId val="{0000000A-B11D-CC43-BC6B-9052C4C2B73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12700">
      <a:noFill/>
    </a:ln>
    <a:effectLst/>
  </c:spPr>
  <c:txPr>
    <a:bodyPr/>
    <a:lstStyle/>
    <a:p>
      <a:pPr>
        <a:defRPr sz="10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Supply Chain Cost (% of GDP)</c:v>
                </c:pt>
              </c:strCache>
            </c:strRef>
          </c:tx>
          <c:spPr>
            <a:solidFill>
              <a:schemeClr val="accent2"/>
            </a:solidFill>
            <a:ln>
              <a:noFill/>
            </a:ln>
            <a:effectLst/>
          </c:spPr>
          <c:invertIfNegative val="0"/>
          <c:dPt>
            <c:idx val="0"/>
            <c:invertIfNegative val="0"/>
            <c:bubble3D val="0"/>
            <c:spPr>
              <a:solidFill>
                <a:srgbClr val="FFCCFF"/>
              </a:solidFill>
              <a:ln>
                <a:noFill/>
              </a:ln>
              <a:effectLst/>
            </c:spPr>
            <c:extLst>
              <c:ext xmlns:c16="http://schemas.microsoft.com/office/drawing/2014/chart" uri="{C3380CC4-5D6E-409C-BE32-E72D297353CC}">
                <c16:uniqueId val="{00000001-DE8E-B846-9CDD-70DE5A81D586}"/>
              </c:ext>
            </c:extLst>
          </c:dPt>
          <c:dPt>
            <c:idx val="1"/>
            <c:invertIfNegative val="0"/>
            <c:bubble3D val="0"/>
            <c:spPr>
              <a:solidFill>
                <a:srgbClr val="66CCFF"/>
              </a:solidFill>
              <a:ln>
                <a:noFill/>
              </a:ln>
              <a:effectLst/>
            </c:spPr>
            <c:extLst>
              <c:ext xmlns:c16="http://schemas.microsoft.com/office/drawing/2014/chart" uri="{C3380CC4-5D6E-409C-BE32-E72D297353CC}">
                <c16:uniqueId val="{00000003-DE8E-B846-9CDD-70DE5A81D586}"/>
              </c:ext>
            </c:extLst>
          </c:dPt>
          <c:dPt>
            <c:idx val="2"/>
            <c:invertIfNegative val="0"/>
            <c:bubble3D val="0"/>
            <c:spPr>
              <a:solidFill>
                <a:schemeClr val="bg2">
                  <a:lumMod val="40000"/>
                  <a:lumOff val="60000"/>
                </a:schemeClr>
              </a:solidFill>
              <a:ln>
                <a:noFill/>
              </a:ln>
              <a:effectLst/>
            </c:spPr>
            <c:extLst>
              <c:ext xmlns:c16="http://schemas.microsoft.com/office/drawing/2014/chart" uri="{C3380CC4-5D6E-409C-BE32-E72D297353CC}">
                <c16:uniqueId val="{00000005-DE8E-B846-9CDD-70DE5A81D586}"/>
              </c:ext>
            </c:extLst>
          </c:dPt>
          <c:dPt>
            <c:idx val="3"/>
            <c:invertIfNegative val="0"/>
            <c:bubble3D val="0"/>
            <c:spPr>
              <a:solidFill>
                <a:schemeClr val="tx2"/>
              </a:solidFill>
              <a:ln>
                <a:noFill/>
              </a:ln>
              <a:effectLst/>
            </c:spPr>
            <c:extLst>
              <c:ext xmlns:c16="http://schemas.microsoft.com/office/drawing/2014/chart" uri="{C3380CC4-5D6E-409C-BE32-E72D297353CC}">
                <c16:uniqueId val="{00000007-DE8E-B846-9CDD-70DE5A81D586}"/>
              </c:ext>
            </c:extLst>
          </c:dPt>
          <c:dPt>
            <c:idx val="4"/>
            <c:invertIfNegative val="0"/>
            <c:bubble3D val="0"/>
            <c:spPr>
              <a:solidFill>
                <a:schemeClr val="bg2">
                  <a:lumMod val="20000"/>
                  <a:lumOff val="80000"/>
                </a:schemeClr>
              </a:solidFill>
              <a:ln>
                <a:noFill/>
              </a:ln>
              <a:effectLst/>
            </c:spPr>
            <c:extLst>
              <c:ext xmlns:c16="http://schemas.microsoft.com/office/drawing/2014/chart" uri="{C3380CC4-5D6E-409C-BE32-E72D297353CC}">
                <c16:uniqueId val="{00000009-DE8E-B846-9CDD-70DE5A81D586}"/>
              </c:ext>
            </c:extLst>
          </c:dPt>
          <c:dPt>
            <c:idx val="5"/>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B-DE8E-B846-9CDD-70DE5A81D586}"/>
              </c:ext>
            </c:extLst>
          </c:dPt>
          <c:dPt>
            <c:idx val="6"/>
            <c:invertIfNegative val="0"/>
            <c:bubble3D val="0"/>
            <c:spPr>
              <a:solidFill>
                <a:schemeClr val="accent2"/>
              </a:solidFill>
              <a:ln>
                <a:noFill/>
              </a:ln>
              <a:effectLst/>
            </c:spPr>
            <c:extLst>
              <c:ext xmlns:c16="http://schemas.microsoft.com/office/drawing/2014/chart" uri="{C3380CC4-5D6E-409C-BE32-E72D297353CC}">
                <c16:uniqueId val="{0000000D-DE8E-B846-9CDD-70DE5A81D58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Singapore</c:v>
                </c:pt>
                <c:pt idx="1">
                  <c:v>Malaysia</c:v>
                </c:pt>
                <c:pt idx="2">
                  <c:v>Thailand</c:v>
                </c:pt>
                <c:pt idx="3">
                  <c:v>India</c:v>
                </c:pt>
                <c:pt idx="4">
                  <c:v>Indonesia</c:v>
                </c:pt>
                <c:pt idx="5">
                  <c:v>Vietnam</c:v>
                </c:pt>
                <c:pt idx="6">
                  <c:v>Philipines</c:v>
                </c:pt>
              </c:strCache>
            </c:strRef>
          </c:cat>
          <c:val>
            <c:numRef>
              <c:f>Sheet1!$B$2:$B$8</c:f>
              <c:numCache>
                <c:formatCode>0%</c:formatCode>
                <c:ptCount val="7"/>
                <c:pt idx="0">
                  <c:v>0.09</c:v>
                </c:pt>
                <c:pt idx="1">
                  <c:v>0.1</c:v>
                </c:pt>
                <c:pt idx="2">
                  <c:v>0.1</c:v>
                </c:pt>
                <c:pt idx="3">
                  <c:v>0.13</c:v>
                </c:pt>
                <c:pt idx="4">
                  <c:v>0.1</c:v>
                </c:pt>
                <c:pt idx="5">
                  <c:v>0.11</c:v>
                </c:pt>
                <c:pt idx="6">
                  <c:v>0.11</c:v>
                </c:pt>
              </c:numCache>
            </c:numRef>
          </c:val>
          <c:extLst>
            <c:ext xmlns:c16="http://schemas.microsoft.com/office/drawing/2014/chart" uri="{C3380CC4-5D6E-409C-BE32-E72D297353CC}">
              <c16:uniqueId val="{0000000E-DE8E-B846-9CDD-70DE5A81D586}"/>
            </c:ext>
          </c:extLst>
        </c:ser>
        <c:dLbls>
          <c:showLegendKey val="0"/>
          <c:showVal val="1"/>
          <c:showCatName val="0"/>
          <c:showSerName val="0"/>
          <c:showPercent val="0"/>
          <c:showBubbleSize val="0"/>
        </c:dLbls>
        <c:gapWidth val="150"/>
        <c:overlap val="-25"/>
        <c:axId val="447101888"/>
        <c:axId val="447099144"/>
      </c:barChart>
      <c:catAx>
        <c:axId val="447101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47099144"/>
        <c:crosses val="autoZero"/>
        <c:auto val="1"/>
        <c:lblAlgn val="ctr"/>
        <c:lblOffset val="100"/>
        <c:noMultiLvlLbl val="0"/>
      </c:catAx>
      <c:valAx>
        <c:axId val="447099144"/>
        <c:scaling>
          <c:orientation val="minMax"/>
        </c:scaling>
        <c:delete val="1"/>
        <c:axPos val="l"/>
        <c:numFmt formatCode="0%" sourceLinked="1"/>
        <c:majorTickMark val="none"/>
        <c:minorTickMark val="none"/>
        <c:tickLblPos val="nextTo"/>
        <c:crossAx val="447101888"/>
        <c:crosses val="autoZero"/>
        <c:crossBetween val="between"/>
      </c:valAx>
      <c:spPr>
        <a:noFill/>
        <a:ln>
          <a:noFill/>
        </a:ln>
        <a:effectLst/>
      </c:spPr>
    </c:plotArea>
    <c:plotVisOnly val="1"/>
    <c:dispBlanksAs val="gap"/>
    <c:showDLblsOverMax val="0"/>
  </c:chart>
  <c:spPr>
    <a:noFill/>
    <a:ln w="12700">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1B5477-1BB8-418C-94D0-D8A76E70228E}"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IN"/>
        </a:p>
      </dgm:t>
    </dgm:pt>
    <dgm:pt modelId="{BD168F1D-A088-489C-9DF4-E3604FA5C94A}">
      <dgm:prSet phldrT="[Text]" custT="1"/>
      <dgm:spPr/>
      <dgm:t>
        <a:bodyPr/>
        <a:lstStyle/>
        <a:p>
          <a:r>
            <a:rPr lang="en-US" sz="2400" dirty="0"/>
            <a:t>Demand Planning</a:t>
          </a:r>
          <a:endParaRPr lang="en-IN" sz="2400" dirty="0"/>
        </a:p>
      </dgm:t>
    </dgm:pt>
    <dgm:pt modelId="{E54A83EE-CD3C-4B0B-A7C1-DEC513F93940}" type="parTrans" cxnId="{1C841619-631D-4837-9CDD-6F5C7394093F}">
      <dgm:prSet/>
      <dgm:spPr/>
      <dgm:t>
        <a:bodyPr/>
        <a:lstStyle/>
        <a:p>
          <a:endParaRPr lang="en-IN" sz="1600"/>
        </a:p>
      </dgm:t>
    </dgm:pt>
    <dgm:pt modelId="{3B266DB4-35C6-4FDA-A36E-3D79DC1118FB}" type="sibTrans" cxnId="{1C841619-631D-4837-9CDD-6F5C7394093F}">
      <dgm:prSet/>
      <dgm:spPr/>
      <dgm:t>
        <a:bodyPr/>
        <a:lstStyle/>
        <a:p>
          <a:endParaRPr lang="en-IN" sz="1600"/>
        </a:p>
      </dgm:t>
    </dgm:pt>
    <dgm:pt modelId="{A085E775-D1AA-42C0-B63A-1F103C164855}">
      <dgm:prSet phldrT="[Text]" custT="1"/>
      <dgm:spPr/>
      <dgm:t>
        <a:bodyPr/>
        <a:lstStyle/>
        <a:p>
          <a:r>
            <a:rPr lang="en-US" sz="2400" dirty="0"/>
            <a:t>What should we do to shape and create the Demand?</a:t>
          </a:r>
          <a:endParaRPr lang="en-IN" sz="2400" dirty="0"/>
        </a:p>
      </dgm:t>
    </dgm:pt>
    <dgm:pt modelId="{E729D33B-CB69-488E-85E8-B29E8C08F23A}" type="parTrans" cxnId="{4A3CAD2B-6E47-4A4B-BED6-DDB1E7482A40}">
      <dgm:prSet/>
      <dgm:spPr/>
      <dgm:t>
        <a:bodyPr/>
        <a:lstStyle/>
        <a:p>
          <a:endParaRPr lang="en-IN" sz="1600"/>
        </a:p>
      </dgm:t>
    </dgm:pt>
    <dgm:pt modelId="{1FE4F9BC-478E-4EC9-AF37-A53FA71FD9C6}" type="sibTrans" cxnId="{4A3CAD2B-6E47-4A4B-BED6-DDB1E7482A40}">
      <dgm:prSet/>
      <dgm:spPr/>
      <dgm:t>
        <a:bodyPr/>
        <a:lstStyle/>
        <a:p>
          <a:endParaRPr lang="en-IN" sz="1600"/>
        </a:p>
      </dgm:t>
    </dgm:pt>
    <dgm:pt modelId="{0F1C0EB0-F403-4DBF-9445-C8FD2068C2EB}">
      <dgm:prSet phldrT="[Text]" custT="1"/>
      <dgm:spPr/>
      <dgm:t>
        <a:bodyPr/>
        <a:lstStyle/>
        <a:p>
          <a:r>
            <a:rPr lang="en-US" sz="2400" dirty="0"/>
            <a:t>Product| Pricing|  Promotion | Place</a:t>
          </a:r>
          <a:endParaRPr lang="en-IN" sz="2400" dirty="0"/>
        </a:p>
      </dgm:t>
    </dgm:pt>
    <dgm:pt modelId="{6BBFB41C-E1DF-46F3-82C7-56FAC632CF0D}" type="parTrans" cxnId="{0D69E980-BAFF-4C40-8231-F4BC002056A5}">
      <dgm:prSet/>
      <dgm:spPr/>
      <dgm:t>
        <a:bodyPr/>
        <a:lstStyle/>
        <a:p>
          <a:endParaRPr lang="en-IN" sz="1600"/>
        </a:p>
      </dgm:t>
    </dgm:pt>
    <dgm:pt modelId="{D9EB004E-9B67-4341-AC1F-0CDF28A93D7B}" type="sibTrans" cxnId="{0D69E980-BAFF-4C40-8231-F4BC002056A5}">
      <dgm:prSet/>
      <dgm:spPr/>
      <dgm:t>
        <a:bodyPr/>
        <a:lstStyle/>
        <a:p>
          <a:endParaRPr lang="en-IN" sz="1600"/>
        </a:p>
      </dgm:t>
    </dgm:pt>
    <dgm:pt modelId="{0378FDCE-D313-4485-AB86-1F0DE3999ABF}">
      <dgm:prSet phldrT="[Text]" custT="1"/>
      <dgm:spPr/>
      <dgm:t>
        <a:bodyPr/>
        <a:lstStyle/>
        <a:p>
          <a:r>
            <a:rPr lang="en-US" sz="2400" dirty="0"/>
            <a:t>Demand Forecasting</a:t>
          </a:r>
          <a:endParaRPr lang="en-IN" sz="2400" dirty="0"/>
        </a:p>
      </dgm:t>
    </dgm:pt>
    <dgm:pt modelId="{970ED76C-ED45-441D-A7BB-AB9CC22674A4}" type="parTrans" cxnId="{F5918633-2DF4-43E7-93B3-84CC3D33A4E1}">
      <dgm:prSet/>
      <dgm:spPr/>
      <dgm:t>
        <a:bodyPr/>
        <a:lstStyle/>
        <a:p>
          <a:endParaRPr lang="en-IN" sz="1600"/>
        </a:p>
      </dgm:t>
    </dgm:pt>
    <dgm:pt modelId="{A3858E1A-43DA-43F3-A4B7-DB4E2AA71244}" type="sibTrans" cxnId="{F5918633-2DF4-43E7-93B3-84CC3D33A4E1}">
      <dgm:prSet/>
      <dgm:spPr/>
      <dgm:t>
        <a:bodyPr/>
        <a:lstStyle/>
        <a:p>
          <a:endParaRPr lang="en-IN" sz="1600"/>
        </a:p>
      </dgm:t>
    </dgm:pt>
    <dgm:pt modelId="{3F7177E6-1DC7-4420-9091-AEC3D41A241F}">
      <dgm:prSet phldrT="[Text]" custT="1"/>
      <dgm:spPr/>
      <dgm:t>
        <a:bodyPr/>
        <a:lstStyle/>
        <a:p>
          <a:r>
            <a:rPr lang="en-US" sz="2400" dirty="0"/>
            <a:t>What should we expect Demand to be?</a:t>
          </a:r>
          <a:endParaRPr lang="en-IN" sz="2400" dirty="0"/>
        </a:p>
      </dgm:t>
    </dgm:pt>
    <dgm:pt modelId="{61F5EB87-67F6-4AD1-A593-1E0E8C7820B3}" type="parTrans" cxnId="{CFCBD522-58FD-43D7-B076-B0538D2B8397}">
      <dgm:prSet/>
      <dgm:spPr/>
      <dgm:t>
        <a:bodyPr/>
        <a:lstStyle/>
        <a:p>
          <a:endParaRPr lang="en-IN" sz="1600"/>
        </a:p>
      </dgm:t>
    </dgm:pt>
    <dgm:pt modelId="{9906CD93-D5C5-4E41-A952-1D657284BFD9}" type="sibTrans" cxnId="{CFCBD522-58FD-43D7-B076-B0538D2B8397}">
      <dgm:prSet/>
      <dgm:spPr/>
      <dgm:t>
        <a:bodyPr/>
        <a:lstStyle/>
        <a:p>
          <a:endParaRPr lang="en-IN" sz="1600"/>
        </a:p>
      </dgm:t>
    </dgm:pt>
    <dgm:pt modelId="{3C320FAC-42A0-41AE-A919-35FB6DBC8482}">
      <dgm:prSet phldrT="[Text]" custT="1"/>
      <dgm:spPr/>
      <dgm:t>
        <a:bodyPr/>
        <a:lstStyle/>
        <a:p>
          <a:r>
            <a:rPr lang="en-US" sz="2400" dirty="0"/>
            <a:t>Strategic | Tactical | Operational</a:t>
          </a:r>
          <a:endParaRPr lang="en-IN" sz="2400" dirty="0"/>
        </a:p>
      </dgm:t>
    </dgm:pt>
    <dgm:pt modelId="{9B9D1D31-6E77-4DB0-8226-0CBA21B34183}" type="parTrans" cxnId="{E4731468-0C63-4A97-820E-AD59CA448F88}">
      <dgm:prSet/>
      <dgm:spPr/>
      <dgm:t>
        <a:bodyPr/>
        <a:lstStyle/>
        <a:p>
          <a:endParaRPr lang="en-IN" sz="1600"/>
        </a:p>
      </dgm:t>
    </dgm:pt>
    <dgm:pt modelId="{280D6AEE-286E-42F1-A2C3-73AB056368A0}" type="sibTrans" cxnId="{E4731468-0C63-4A97-820E-AD59CA448F88}">
      <dgm:prSet/>
      <dgm:spPr/>
      <dgm:t>
        <a:bodyPr/>
        <a:lstStyle/>
        <a:p>
          <a:endParaRPr lang="en-IN" sz="1600"/>
        </a:p>
      </dgm:t>
    </dgm:pt>
    <dgm:pt modelId="{378B37F2-8FC1-4C49-90A2-2D1EC2F64DBA}">
      <dgm:prSet phldrT="[Text]" custT="1"/>
      <dgm:spPr/>
      <dgm:t>
        <a:bodyPr/>
        <a:lstStyle/>
        <a:p>
          <a:r>
            <a:rPr lang="en-US" sz="2400" dirty="0"/>
            <a:t>Demand Management</a:t>
          </a:r>
          <a:endParaRPr lang="en-IN" sz="2400" dirty="0"/>
        </a:p>
      </dgm:t>
    </dgm:pt>
    <dgm:pt modelId="{770A2646-6504-464A-8819-90B9C148C026}" type="parTrans" cxnId="{4D8F01D5-688D-46FF-942E-D7460CCE1025}">
      <dgm:prSet/>
      <dgm:spPr/>
      <dgm:t>
        <a:bodyPr/>
        <a:lstStyle/>
        <a:p>
          <a:endParaRPr lang="en-IN" sz="1600"/>
        </a:p>
      </dgm:t>
    </dgm:pt>
    <dgm:pt modelId="{1DD9C6B0-E149-4DAB-B88E-F42C3BCC0C91}" type="sibTrans" cxnId="{4D8F01D5-688D-46FF-942E-D7460CCE1025}">
      <dgm:prSet/>
      <dgm:spPr/>
      <dgm:t>
        <a:bodyPr/>
        <a:lstStyle/>
        <a:p>
          <a:endParaRPr lang="en-IN" sz="1600"/>
        </a:p>
      </dgm:t>
    </dgm:pt>
    <dgm:pt modelId="{D2E06C94-2831-4A0B-BA06-1F47FDE9AD73}">
      <dgm:prSet phldrT="[Text]" custT="1"/>
      <dgm:spPr/>
      <dgm:t>
        <a:bodyPr/>
        <a:lstStyle/>
        <a:p>
          <a:r>
            <a:rPr lang="en-US" sz="2400" dirty="0"/>
            <a:t>How do we prepare and act when Demand materializes?</a:t>
          </a:r>
          <a:endParaRPr lang="en-IN" sz="2400" dirty="0"/>
        </a:p>
      </dgm:t>
    </dgm:pt>
    <dgm:pt modelId="{8FFE9DD4-BCCE-4716-BF06-94751A294533}" type="parTrans" cxnId="{37515A94-C232-4259-9865-119CDB43A415}">
      <dgm:prSet/>
      <dgm:spPr/>
      <dgm:t>
        <a:bodyPr/>
        <a:lstStyle/>
        <a:p>
          <a:endParaRPr lang="en-IN" sz="1600"/>
        </a:p>
      </dgm:t>
    </dgm:pt>
    <dgm:pt modelId="{895D132C-49AD-4900-8C11-4FF2A9805385}" type="sibTrans" cxnId="{37515A94-C232-4259-9865-119CDB43A415}">
      <dgm:prSet/>
      <dgm:spPr/>
      <dgm:t>
        <a:bodyPr/>
        <a:lstStyle/>
        <a:p>
          <a:endParaRPr lang="en-IN" sz="1600"/>
        </a:p>
      </dgm:t>
    </dgm:pt>
    <dgm:pt modelId="{37E6F7F9-BC11-4576-AC91-312C30359FCE}">
      <dgm:prSet phldrT="[Text]" custT="1"/>
      <dgm:spPr/>
      <dgm:t>
        <a:bodyPr/>
        <a:lstStyle/>
        <a:p>
          <a:r>
            <a:rPr lang="en-US" sz="2400" dirty="0"/>
            <a:t>Balance Demand and Supply</a:t>
          </a:r>
          <a:endParaRPr lang="en-IN" sz="2400" dirty="0"/>
        </a:p>
      </dgm:t>
    </dgm:pt>
    <dgm:pt modelId="{94F1DF0B-AD45-4866-A410-6ED1B8C9ED73}" type="parTrans" cxnId="{572F4660-E937-49EB-8A8C-FC690742E3F4}">
      <dgm:prSet/>
      <dgm:spPr/>
      <dgm:t>
        <a:bodyPr/>
        <a:lstStyle/>
        <a:p>
          <a:endParaRPr lang="en-IN" sz="1600"/>
        </a:p>
      </dgm:t>
    </dgm:pt>
    <dgm:pt modelId="{1E31435C-5D04-4187-A02D-B1A2B99BA853}" type="sibTrans" cxnId="{572F4660-E937-49EB-8A8C-FC690742E3F4}">
      <dgm:prSet/>
      <dgm:spPr/>
      <dgm:t>
        <a:bodyPr/>
        <a:lstStyle/>
        <a:p>
          <a:endParaRPr lang="en-IN" sz="1600"/>
        </a:p>
      </dgm:t>
    </dgm:pt>
    <dgm:pt modelId="{3912BB9A-E3AE-4851-A9E8-728F21928B80}">
      <dgm:prSet phldrT="[Text]" custT="1"/>
      <dgm:spPr/>
      <dgm:t>
        <a:bodyPr/>
        <a:lstStyle/>
        <a:p>
          <a:r>
            <a:rPr lang="en-US" sz="2400" dirty="0"/>
            <a:t>Considers External and Internal factors</a:t>
          </a:r>
          <a:endParaRPr lang="en-IN" sz="2400" dirty="0"/>
        </a:p>
      </dgm:t>
    </dgm:pt>
    <dgm:pt modelId="{2F0CE556-1D22-4C31-86DA-D8E4F11E871A}" type="parTrans" cxnId="{32F76B19-731D-4BCF-A3F9-66B14A4B9979}">
      <dgm:prSet/>
      <dgm:spPr/>
      <dgm:t>
        <a:bodyPr/>
        <a:lstStyle/>
        <a:p>
          <a:endParaRPr lang="en-IN" sz="1600"/>
        </a:p>
      </dgm:t>
    </dgm:pt>
    <dgm:pt modelId="{EE666E01-632F-414B-9CC8-C09707DB08F3}" type="sibTrans" cxnId="{32F76B19-731D-4BCF-A3F9-66B14A4B9979}">
      <dgm:prSet/>
      <dgm:spPr/>
      <dgm:t>
        <a:bodyPr/>
        <a:lstStyle/>
        <a:p>
          <a:endParaRPr lang="en-IN" sz="1600"/>
        </a:p>
      </dgm:t>
    </dgm:pt>
    <dgm:pt modelId="{55DB23F3-41FA-437D-A9F8-540A22016544}">
      <dgm:prSet phldrT="[Text]" custT="1"/>
      <dgm:spPr/>
      <dgm:t>
        <a:bodyPr/>
        <a:lstStyle/>
        <a:p>
          <a:r>
            <a:rPr lang="en-US" sz="2400" dirty="0"/>
            <a:t>Sales &amp; Operations Planning</a:t>
          </a:r>
          <a:endParaRPr lang="en-IN" sz="2400" dirty="0"/>
        </a:p>
      </dgm:t>
    </dgm:pt>
    <dgm:pt modelId="{85A3FB01-663D-4ECD-8858-D4093648FD0D}" type="parTrans" cxnId="{1DC83BF6-A42A-4DED-8E2B-DBA4B1EF3397}">
      <dgm:prSet/>
      <dgm:spPr/>
      <dgm:t>
        <a:bodyPr/>
        <a:lstStyle/>
        <a:p>
          <a:endParaRPr lang="en-IN" sz="1600"/>
        </a:p>
      </dgm:t>
    </dgm:pt>
    <dgm:pt modelId="{D0ED380C-7E79-419C-BF75-EFF8747DA168}" type="sibTrans" cxnId="{1DC83BF6-A42A-4DED-8E2B-DBA4B1EF3397}">
      <dgm:prSet/>
      <dgm:spPr/>
      <dgm:t>
        <a:bodyPr/>
        <a:lstStyle/>
        <a:p>
          <a:endParaRPr lang="en-IN" sz="1600"/>
        </a:p>
      </dgm:t>
    </dgm:pt>
    <dgm:pt modelId="{1C329E22-FB6B-4B2A-8D3B-D1C38A3C82F0}">
      <dgm:prSet phldrT="[Text]" custT="1"/>
      <dgm:spPr/>
      <dgm:t>
        <a:bodyPr/>
        <a:lstStyle/>
        <a:p>
          <a:endParaRPr lang="en-IN" sz="2400" dirty="0"/>
        </a:p>
      </dgm:t>
    </dgm:pt>
    <dgm:pt modelId="{73618FB6-EB91-4B0D-8064-18EB3453520A}" type="parTrans" cxnId="{8FEA54F8-8DAD-438C-A7E0-F0892C02DBF6}">
      <dgm:prSet/>
      <dgm:spPr/>
      <dgm:t>
        <a:bodyPr/>
        <a:lstStyle/>
        <a:p>
          <a:endParaRPr lang="en-IN"/>
        </a:p>
      </dgm:t>
    </dgm:pt>
    <dgm:pt modelId="{39EE4B23-11D6-4AD9-BF6F-654CE957E7CB}" type="sibTrans" cxnId="{8FEA54F8-8DAD-438C-A7E0-F0892C02DBF6}">
      <dgm:prSet/>
      <dgm:spPr/>
      <dgm:t>
        <a:bodyPr/>
        <a:lstStyle/>
        <a:p>
          <a:endParaRPr lang="en-IN"/>
        </a:p>
      </dgm:t>
    </dgm:pt>
    <dgm:pt modelId="{79098561-6DA4-4B59-9350-ECC7F13D6279}" type="pres">
      <dgm:prSet presAssocID="{291B5477-1BB8-418C-94D0-D8A76E70228E}" presName="Name0" presStyleCnt="0">
        <dgm:presLayoutVars>
          <dgm:dir/>
          <dgm:animLvl val="lvl"/>
          <dgm:resizeHandles val="exact"/>
        </dgm:presLayoutVars>
      </dgm:prSet>
      <dgm:spPr/>
    </dgm:pt>
    <dgm:pt modelId="{1BBA0953-7D4C-42D1-ADED-13AE9682F334}" type="pres">
      <dgm:prSet presAssocID="{BD168F1D-A088-489C-9DF4-E3604FA5C94A}" presName="composite" presStyleCnt="0"/>
      <dgm:spPr/>
    </dgm:pt>
    <dgm:pt modelId="{8E80AA01-A708-43F9-9220-76A0610909D4}" type="pres">
      <dgm:prSet presAssocID="{BD168F1D-A088-489C-9DF4-E3604FA5C94A}" presName="parTx" presStyleLbl="alignNode1" presStyleIdx="0" presStyleCnt="3">
        <dgm:presLayoutVars>
          <dgm:chMax val="0"/>
          <dgm:chPref val="0"/>
          <dgm:bulletEnabled val="1"/>
        </dgm:presLayoutVars>
      </dgm:prSet>
      <dgm:spPr/>
    </dgm:pt>
    <dgm:pt modelId="{513FD488-3F6C-403C-B6FB-AEA85F791242}" type="pres">
      <dgm:prSet presAssocID="{BD168F1D-A088-489C-9DF4-E3604FA5C94A}" presName="desTx" presStyleLbl="alignAccFollowNode1" presStyleIdx="0" presStyleCnt="3">
        <dgm:presLayoutVars>
          <dgm:bulletEnabled val="1"/>
        </dgm:presLayoutVars>
      </dgm:prSet>
      <dgm:spPr/>
    </dgm:pt>
    <dgm:pt modelId="{0E6E1DE8-9196-4352-B9C2-6A63FB8E15FB}" type="pres">
      <dgm:prSet presAssocID="{3B266DB4-35C6-4FDA-A36E-3D79DC1118FB}" presName="space" presStyleCnt="0"/>
      <dgm:spPr/>
    </dgm:pt>
    <dgm:pt modelId="{57186C0A-01D8-4415-AD96-2AAD30124BD9}" type="pres">
      <dgm:prSet presAssocID="{0378FDCE-D313-4485-AB86-1F0DE3999ABF}" presName="composite" presStyleCnt="0"/>
      <dgm:spPr/>
    </dgm:pt>
    <dgm:pt modelId="{4AB718FA-D32A-411F-B0F5-85C7CF647862}" type="pres">
      <dgm:prSet presAssocID="{0378FDCE-D313-4485-AB86-1F0DE3999ABF}" presName="parTx" presStyleLbl="alignNode1" presStyleIdx="1" presStyleCnt="3">
        <dgm:presLayoutVars>
          <dgm:chMax val="0"/>
          <dgm:chPref val="0"/>
          <dgm:bulletEnabled val="1"/>
        </dgm:presLayoutVars>
      </dgm:prSet>
      <dgm:spPr/>
    </dgm:pt>
    <dgm:pt modelId="{8C59A377-1DB6-4137-8B99-DB52EFA8F4D3}" type="pres">
      <dgm:prSet presAssocID="{0378FDCE-D313-4485-AB86-1F0DE3999ABF}" presName="desTx" presStyleLbl="alignAccFollowNode1" presStyleIdx="1" presStyleCnt="3">
        <dgm:presLayoutVars>
          <dgm:bulletEnabled val="1"/>
        </dgm:presLayoutVars>
      </dgm:prSet>
      <dgm:spPr/>
    </dgm:pt>
    <dgm:pt modelId="{D114FC50-9548-44DF-8A61-77DA34DA3575}" type="pres">
      <dgm:prSet presAssocID="{A3858E1A-43DA-43F3-A4B7-DB4E2AA71244}" presName="space" presStyleCnt="0"/>
      <dgm:spPr/>
    </dgm:pt>
    <dgm:pt modelId="{5BD936E8-015A-4412-8D4D-CC53F5753BF4}" type="pres">
      <dgm:prSet presAssocID="{378B37F2-8FC1-4C49-90A2-2D1EC2F64DBA}" presName="composite" presStyleCnt="0"/>
      <dgm:spPr/>
    </dgm:pt>
    <dgm:pt modelId="{698EEE54-43CD-4911-A6C8-5E7D612D8079}" type="pres">
      <dgm:prSet presAssocID="{378B37F2-8FC1-4C49-90A2-2D1EC2F64DBA}" presName="parTx" presStyleLbl="alignNode1" presStyleIdx="2" presStyleCnt="3">
        <dgm:presLayoutVars>
          <dgm:chMax val="0"/>
          <dgm:chPref val="0"/>
          <dgm:bulletEnabled val="1"/>
        </dgm:presLayoutVars>
      </dgm:prSet>
      <dgm:spPr/>
    </dgm:pt>
    <dgm:pt modelId="{27565701-5E90-46E9-9472-24D58C550306}" type="pres">
      <dgm:prSet presAssocID="{378B37F2-8FC1-4C49-90A2-2D1EC2F64DBA}" presName="desTx" presStyleLbl="alignAccFollowNode1" presStyleIdx="2" presStyleCnt="3">
        <dgm:presLayoutVars>
          <dgm:bulletEnabled val="1"/>
        </dgm:presLayoutVars>
      </dgm:prSet>
      <dgm:spPr/>
    </dgm:pt>
  </dgm:ptLst>
  <dgm:cxnLst>
    <dgm:cxn modelId="{1C841619-631D-4837-9CDD-6F5C7394093F}" srcId="{291B5477-1BB8-418C-94D0-D8A76E70228E}" destId="{BD168F1D-A088-489C-9DF4-E3604FA5C94A}" srcOrd="0" destOrd="0" parTransId="{E54A83EE-CD3C-4B0B-A7C1-DEC513F93940}" sibTransId="{3B266DB4-35C6-4FDA-A36E-3D79DC1118FB}"/>
    <dgm:cxn modelId="{32F76B19-731D-4BCF-A3F9-66B14A4B9979}" srcId="{0378FDCE-D313-4485-AB86-1F0DE3999ABF}" destId="{3912BB9A-E3AE-4851-A9E8-728F21928B80}" srcOrd="2" destOrd="0" parTransId="{2F0CE556-1D22-4C31-86DA-D8E4F11E871A}" sibTransId="{EE666E01-632F-414B-9CC8-C09707DB08F3}"/>
    <dgm:cxn modelId="{82A0D51D-4F3D-4B14-ABBC-D0CF90C642AD}" type="presOf" srcId="{3912BB9A-E3AE-4851-A9E8-728F21928B80}" destId="{8C59A377-1DB6-4137-8B99-DB52EFA8F4D3}" srcOrd="0" destOrd="2" presId="urn:microsoft.com/office/officeart/2005/8/layout/hList1"/>
    <dgm:cxn modelId="{CFCBD522-58FD-43D7-B076-B0538D2B8397}" srcId="{0378FDCE-D313-4485-AB86-1F0DE3999ABF}" destId="{3F7177E6-1DC7-4420-9091-AEC3D41A241F}" srcOrd="0" destOrd="0" parTransId="{61F5EB87-67F6-4AD1-A593-1E0E8C7820B3}" sibTransId="{9906CD93-D5C5-4E41-A952-1D657284BFD9}"/>
    <dgm:cxn modelId="{0E713525-13FC-419D-8BDD-930CE30BB756}" type="presOf" srcId="{37E6F7F9-BC11-4576-AC91-312C30359FCE}" destId="{27565701-5E90-46E9-9472-24D58C550306}" srcOrd="0" destOrd="1" presId="urn:microsoft.com/office/officeart/2005/8/layout/hList1"/>
    <dgm:cxn modelId="{4A3CAD2B-6E47-4A4B-BED6-DDB1E7482A40}" srcId="{BD168F1D-A088-489C-9DF4-E3604FA5C94A}" destId="{A085E775-D1AA-42C0-B63A-1F103C164855}" srcOrd="0" destOrd="0" parTransId="{E729D33B-CB69-488E-85E8-B29E8C08F23A}" sibTransId="{1FE4F9BC-478E-4EC9-AF37-A53FA71FD9C6}"/>
    <dgm:cxn modelId="{F5918633-2DF4-43E7-93B3-84CC3D33A4E1}" srcId="{291B5477-1BB8-418C-94D0-D8A76E70228E}" destId="{0378FDCE-D313-4485-AB86-1F0DE3999ABF}" srcOrd="1" destOrd="0" parTransId="{970ED76C-ED45-441D-A7BB-AB9CC22674A4}" sibTransId="{A3858E1A-43DA-43F3-A4B7-DB4E2AA71244}"/>
    <dgm:cxn modelId="{DEF4DD3D-388B-4597-9C5E-238C1ABC4538}" type="presOf" srcId="{3C320FAC-42A0-41AE-A919-35FB6DBC8482}" destId="{8C59A377-1DB6-4137-8B99-DB52EFA8F4D3}" srcOrd="0" destOrd="1" presId="urn:microsoft.com/office/officeart/2005/8/layout/hList1"/>
    <dgm:cxn modelId="{038B3D5E-9450-43D3-B859-A312F5250E2B}" type="presOf" srcId="{D2E06C94-2831-4A0B-BA06-1F47FDE9AD73}" destId="{27565701-5E90-46E9-9472-24D58C550306}" srcOrd="0" destOrd="0" presId="urn:microsoft.com/office/officeart/2005/8/layout/hList1"/>
    <dgm:cxn modelId="{572F4660-E937-49EB-8A8C-FC690742E3F4}" srcId="{378B37F2-8FC1-4C49-90A2-2D1EC2F64DBA}" destId="{37E6F7F9-BC11-4576-AC91-312C30359FCE}" srcOrd="1" destOrd="0" parTransId="{94F1DF0B-AD45-4866-A410-6ED1B8C9ED73}" sibTransId="{1E31435C-5D04-4187-A02D-B1A2B99BA853}"/>
    <dgm:cxn modelId="{E4731468-0C63-4A97-820E-AD59CA448F88}" srcId="{0378FDCE-D313-4485-AB86-1F0DE3999ABF}" destId="{3C320FAC-42A0-41AE-A919-35FB6DBC8482}" srcOrd="1" destOrd="0" parTransId="{9B9D1D31-6E77-4DB0-8226-0CBA21B34183}" sibTransId="{280D6AEE-286E-42F1-A2C3-73AB056368A0}"/>
    <dgm:cxn modelId="{6ECB666F-0532-45A6-A593-B401CC719F84}" type="presOf" srcId="{3F7177E6-1DC7-4420-9091-AEC3D41A241F}" destId="{8C59A377-1DB6-4137-8B99-DB52EFA8F4D3}" srcOrd="0" destOrd="0" presId="urn:microsoft.com/office/officeart/2005/8/layout/hList1"/>
    <dgm:cxn modelId="{B85B805A-4CDA-4B16-A4A2-E144C88D6A87}" type="presOf" srcId="{0F1C0EB0-F403-4DBF-9445-C8FD2068C2EB}" destId="{513FD488-3F6C-403C-B6FB-AEA85F791242}" srcOrd="0" destOrd="2" presId="urn:microsoft.com/office/officeart/2005/8/layout/hList1"/>
    <dgm:cxn modelId="{0D69E980-BAFF-4C40-8231-F4BC002056A5}" srcId="{BD168F1D-A088-489C-9DF4-E3604FA5C94A}" destId="{0F1C0EB0-F403-4DBF-9445-C8FD2068C2EB}" srcOrd="2" destOrd="0" parTransId="{6BBFB41C-E1DF-46F3-82C7-56FAC632CF0D}" sibTransId="{D9EB004E-9B67-4341-AC1F-0CDF28A93D7B}"/>
    <dgm:cxn modelId="{C2CB5F85-F716-4F09-A15D-15004B36C1D9}" type="presOf" srcId="{0378FDCE-D313-4485-AB86-1F0DE3999ABF}" destId="{4AB718FA-D32A-411F-B0F5-85C7CF647862}" srcOrd="0" destOrd="0" presId="urn:microsoft.com/office/officeart/2005/8/layout/hList1"/>
    <dgm:cxn modelId="{37515A94-C232-4259-9865-119CDB43A415}" srcId="{378B37F2-8FC1-4C49-90A2-2D1EC2F64DBA}" destId="{D2E06C94-2831-4A0B-BA06-1F47FDE9AD73}" srcOrd="0" destOrd="0" parTransId="{8FFE9DD4-BCCE-4716-BF06-94751A294533}" sibTransId="{895D132C-49AD-4900-8C11-4FF2A9805385}"/>
    <dgm:cxn modelId="{A88DC6A3-B600-403F-BCC2-A3772092B204}" type="presOf" srcId="{1C329E22-FB6B-4B2A-8D3B-D1C38A3C82F0}" destId="{513FD488-3F6C-403C-B6FB-AEA85F791242}" srcOrd="0" destOrd="1" presId="urn:microsoft.com/office/officeart/2005/8/layout/hList1"/>
    <dgm:cxn modelId="{6085B0A9-DDCC-4D64-A5EA-33D86B77F9D7}" type="presOf" srcId="{BD168F1D-A088-489C-9DF4-E3604FA5C94A}" destId="{8E80AA01-A708-43F9-9220-76A0610909D4}" srcOrd="0" destOrd="0" presId="urn:microsoft.com/office/officeart/2005/8/layout/hList1"/>
    <dgm:cxn modelId="{BB678FC0-6709-4E29-817F-05DE2CBEAC27}" type="presOf" srcId="{291B5477-1BB8-418C-94D0-D8A76E70228E}" destId="{79098561-6DA4-4B59-9350-ECC7F13D6279}" srcOrd="0" destOrd="0" presId="urn:microsoft.com/office/officeart/2005/8/layout/hList1"/>
    <dgm:cxn modelId="{4D8F01D5-688D-46FF-942E-D7460CCE1025}" srcId="{291B5477-1BB8-418C-94D0-D8A76E70228E}" destId="{378B37F2-8FC1-4C49-90A2-2D1EC2F64DBA}" srcOrd="2" destOrd="0" parTransId="{770A2646-6504-464A-8819-90B9C148C026}" sibTransId="{1DD9C6B0-E149-4DAB-B88E-F42C3BCC0C91}"/>
    <dgm:cxn modelId="{84570FDE-B58F-49B6-B4F7-78E55360EEAD}" type="presOf" srcId="{55DB23F3-41FA-437D-A9F8-540A22016544}" destId="{27565701-5E90-46E9-9472-24D58C550306}" srcOrd="0" destOrd="2" presId="urn:microsoft.com/office/officeart/2005/8/layout/hList1"/>
    <dgm:cxn modelId="{68C984F4-92AB-483B-86DC-90933368E108}" type="presOf" srcId="{378B37F2-8FC1-4C49-90A2-2D1EC2F64DBA}" destId="{698EEE54-43CD-4911-A6C8-5E7D612D8079}" srcOrd="0" destOrd="0" presId="urn:microsoft.com/office/officeart/2005/8/layout/hList1"/>
    <dgm:cxn modelId="{1DC83BF6-A42A-4DED-8E2B-DBA4B1EF3397}" srcId="{378B37F2-8FC1-4C49-90A2-2D1EC2F64DBA}" destId="{55DB23F3-41FA-437D-A9F8-540A22016544}" srcOrd="2" destOrd="0" parTransId="{85A3FB01-663D-4ECD-8858-D4093648FD0D}" sibTransId="{D0ED380C-7E79-419C-BF75-EFF8747DA168}"/>
    <dgm:cxn modelId="{8FEA54F8-8DAD-438C-A7E0-F0892C02DBF6}" srcId="{BD168F1D-A088-489C-9DF4-E3604FA5C94A}" destId="{1C329E22-FB6B-4B2A-8D3B-D1C38A3C82F0}" srcOrd="1" destOrd="0" parTransId="{73618FB6-EB91-4B0D-8064-18EB3453520A}" sibTransId="{39EE4B23-11D6-4AD9-BF6F-654CE957E7CB}"/>
    <dgm:cxn modelId="{61006FF9-00B6-4787-8832-A3E30ACF5522}" type="presOf" srcId="{A085E775-D1AA-42C0-B63A-1F103C164855}" destId="{513FD488-3F6C-403C-B6FB-AEA85F791242}" srcOrd="0" destOrd="0" presId="urn:microsoft.com/office/officeart/2005/8/layout/hList1"/>
    <dgm:cxn modelId="{452F2CF3-53D3-4599-A1BF-335BE79F5C13}" type="presParOf" srcId="{79098561-6DA4-4B59-9350-ECC7F13D6279}" destId="{1BBA0953-7D4C-42D1-ADED-13AE9682F334}" srcOrd="0" destOrd="0" presId="urn:microsoft.com/office/officeart/2005/8/layout/hList1"/>
    <dgm:cxn modelId="{D8B721D6-2F22-446B-9AD6-36610757AA99}" type="presParOf" srcId="{1BBA0953-7D4C-42D1-ADED-13AE9682F334}" destId="{8E80AA01-A708-43F9-9220-76A0610909D4}" srcOrd="0" destOrd="0" presId="urn:microsoft.com/office/officeart/2005/8/layout/hList1"/>
    <dgm:cxn modelId="{3626FFF7-07EF-46C7-8D2A-340ADE0F40EC}" type="presParOf" srcId="{1BBA0953-7D4C-42D1-ADED-13AE9682F334}" destId="{513FD488-3F6C-403C-B6FB-AEA85F791242}" srcOrd="1" destOrd="0" presId="urn:microsoft.com/office/officeart/2005/8/layout/hList1"/>
    <dgm:cxn modelId="{1D13F551-5DAC-454F-9486-CC3457FE58FC}" type="presParOf" srcId="{79098561-6DA4-4B59-9350-ECC7F13D6279}" destId="{0E6E1DE8-9196-4352-B9C2-6A63FB8E15FB}" srcOrd="1" destOrd="0" presId="urn:microsoft.com/office/officeart/2005/8/layout/hList1"/>
    <dgm:cxn modelId="{970C1F21-59FA-409E-8B02-744CFA411C1C}" type="presParOf" srcId="{79098561-6DA4-4B59-9350-ECC7F13D6279}" destId="{57186C0A-01D8-4415-AD96-2AAD30124BD9}" srcOrd="2" destOrd="0" presId="urn:microsoft.com/office/officeart/2005/8/layout/hList1"/>
    <dgm:cxn modelId="{3E44532F-BB2E-48BF-B638-C3AE47AB3DC3}" type="presParOf" srcId="{57186C0A-01D8-4415-AD96-2AAD30124BD9}" destId="{4AB718FA-D32A-411F-B0F5-85C7CF647862}" srcOrd="0" destOrd="0" presId="urn:microsoft.com/office/officeart/2005/8/layout/hList1"/>
    <dgm:cxn modelId="{EAAEB884-FA7E-4EC9-8A77-067F2B361C47}" type="presParOf" srcId="{57186C0A-01D8-4415-AD96-2AAD30124BD9}" destId="{8C59A377-1DB6-4137-8B99-DB52EFA8F4D3}" srcOrd="1" destOrd="0" presId="urn:microsoft.com/office/officeart/2005/8/layout/hList1"/>
    <dgm:cxn modelId="{FA2A41F5-9E43-43CF-94FD-5C3E9347BFC1}" type="presParOf" srcId="{79098561-6DA4-4B59-9350-ECC7F13D6279}" destId="{D114FC50-9548-44DF-8A61-77DA34DA3575}" srcOrd="3" destOrd="0" presId="urn:microsoft.com/office/officeart/2005/8/layout/hList1"/>
    <dgm:cxn modelId="{6496E6CF-1245-488F-BEEF-44F6EEB2B9FA}" type="presParOf" srcId="{79098561-6DA4-4B59-9350-ECC7F13D6279}" destId="{5BD936E8-015A-4412-8D4D-CC53F5753BF4}" srcOrd="4" destOrd="0" presId="urn:microsoft.com/office/officeart/2005/8/layout/hList1"/>
    <dgm:cxn modelId="{C230324B-DFF2-46F2-85F8-EACDAD66BE2F}" type="presParOf" srcId="{5BD936E8-015A-4412-8D4D-CC53F5753BF4}" destId="{698EEE54-43CD-4911-A6C8-5E7D612D8079}" srcOrd="0" destOrd="0" presId="urn:microsoft.com/office/officeart/2005/8/layout/hList1"/>
    <dgm:cxn modelId="{D940C6A5-B09A-4005-8E8A-E293B4779F33}" type="presParOf" srcId="{5BD936E8-015A-4412-8D4D-CC53F5753BF4}" destId="{27565701-5E90-46E9-9472-24D58C550306}"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E6C771-23A4-4357-97E4-261DA3B8AFC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6851E6D7-DEA3-48F5-A462-6251E7D4B392}">
      <dgm:prSet phldrT="[Text]" custT="1"/>
      <dgm:spPr/>
      <dgm:t>
        <a:bodyPr/>
        <a:lstStyle/>
        <a:p>
          <a:r>
            <a:rPr lang="en-US" sz="2400" dirty="0"/>
            <a:t>Forecasts are always Wrong</a:t>
          </a:r>
          <a:endParaRPr lang="en-IN" sz="2400" dirty="0"/>
        </a:p>
      </dgm:t>
    </dgm:pt>
    <dgm:pt modelId="{3550C4F4-B3E4-4CF2-9ECB-E5C5868709A4}" type="parTrans" cxnId="{BA6D3D87-1F52-423F-BDDE-FF4EFB0C0B57}">
      <dgm:prSet/>
      <dgm:spPr/>
      <dgm:t>
        <a:bodyPr/>
        <a:lstStyle/>
        <a:p>
          <a:endParaRPr lang="en-IN" sz="1200"/>
        </a:p>
      </dgm:t>
    </dgm:pt>
    <dgm:pt modelId="{09D451D0-0A37-43C1-95EF-AD95CAA4E6B4}" type="sibTrans" cxnId="{BA6D3D87-1F52-423F-BDDE-FF4EFB0C0B57}">
      <dgm:prSet/>
      <dgm:spPr/>
      <dgm:t>
        <a:bodyPr/>
        <a:lstStyle/>
        <a:p>
          <a:endParaRPr lang="en-IN" sz="1200"/>
        </a:p>
      </dgm:t>
    </dgm:pt>
    <dgm:pt modelId="{914A169F-A1B7-4999-8AB1-FC26E1D36358}">
      <dgm:prSet phldrT="[Text]" custT="1"/>
      <dgm:spPr/>
      <dgm:t>
        <a:bodyPr/>
        <a:lstStyle/>
        <a:p>
          <a:r>
            <a:rPr lang="en-US" sz="2000" dirty="0"/>
            <a:t>Use Range forecasts</a:t>
          </a:r>
          <a:endParaRPr lang="en-IN" sz="2000" dirty="0"/>
        </a:p>
      </dgm:t>
    </dgm:pt>
    <dgm:pt modelId="{65FC7265-0A03-4D2B-AC3F-AAD0B3479A85}" type="parTrans" cxnId="{094E4FE0-2EFB-4EAE-BE80-DD903BBEF8D1}">
      <dgm:prSet/>
      <dgm:spPr/>
      <dgm:t>
        <a:bodyPr/>
        <a:lstStyle/>
        <a:p>
          <a:endParaRPr lang="en-IN" sz="1200"/>
        </a:p>
      </dgm:t>
    </dgm:pt>
    <dgm:pt modelId="{5EC9A3EB-95AB-48EB-9E79-BA4B9294BB2B}" type="sibTrans" cxnId="{094E4FE0-2EFB-4EAE-BE80-DD903BBEF8D1}">
      <dgm:prSet/>
      <dgm:spPr/>
      <dgm:t>
        <a:bodyPr/>
        <a:lstStyle/>
        <a:p>
          <a:endParaRPr lang="en-IN" sz="1200"/>
        </a:p>
      </dgm:t>
    </dgm:pt>
    <dgm:pt modelId="{A4A6D160-6D67-4DF6-B52C-148B9F69AE3E}">
      <dgm:prSet phldrT="[Text]" custT="1"/>
      <dgm:spPr/>
      <dgm:t>
        <a:bodyPr/>
        <a:lstStyle/>
        <a:p>
          <a:r>
            <a:rPr lang="en-US" sz="2800" dirty="0"/>
            <a:t>Aggregate Forecasts are more Accurate</a:t>
          </a:r>
          <a:endParaRPr lang="en-IN" sz="2800" dirty="0"/>
        </a:p>
      </dgm:t>
    </dgm:pt>
    <dgm:pt modelId="{DCC19573-F8CD-416A-AD51-BE3E7A000C73}" type="parTrans" cxnId="{EF7783DD-B218-4531-B1FB-67F8A9D9C6EA}">
      <dgm:prSet/>
      <dgm:spPr/>
      <dgm:t>
        <a:bodyPr/>
        <a:lstStyle/>
        <a:p>
          <a:endParaRPr lang="en-IN" sz="1200"/>
        </a:p>
      </dgm:t>
    </dgm:pt>
    <dgm:pt modelId="{C3D29F00-40D6-4E64-9EFF-F1D71FE5B04F}" type="sibTrans" cxnId="{EF7783DD-B218-4531-B1FB-67F8A9D9C6EA}">
      <dgm:prSet/>
      <dgm:spPr/>
      <dgm:t>
        <a:bodyPr/>
        <a:lstStyle/>
        <a:p>
          <a:endParaRPr lang="en-IN" sz="1200"/>
        </a:p>
      </dgm:t>
    </dgm:pt>
    <dgm:pt modelId="{1353EA74-B962-4A7D-96FE-CA9FE7AB009E}">
      <dgm:prSet phldrT="[Text]" custT="1"/>
      <dgm:spPr/>
      <dgm:t>
        <a:bodyPr/>
        <a:lstStyle/>
        <a:p>
          <a:r>
            <a:rPr lang="en-US" sz="2000" dirty="0"/>
            <a:t>Risk pooling reduces Variability (CV)</a:t>
          </a:r>
          <a:endParaRPr lang="en-IN" sz="2000" dirty="0"/>
        </a:p>
      </dgm:t>
    </dgm:pt>
    <dgm:pt modelId="{F36F44DD-09FF-489B-8CB2-342A764F5C45}" type="parTrans" cxnId="{78845888-8771-4DD1-8277-0A63E0444E6A}">
      <dgm:prSet/>
      <dgm:spPr/>
      <dgm:t>
        <a:bodyPr/>
        <a:lstStyle/>
        <a:p>
          <a:endParaRPr lang="en-IN" sz="1200"/>
        </a:p>
      </dgm:t>
    </dgm:pt>
    <dgm:pt modelId="{EE455294-C11E-4BEC-87DC-39CE6694DE31}" type="sibTrans" cxnId="{78845888-8771-4DD1-8277-0A63E0444E6A}">
      <dgm:prSet/>
      <dgm:spPr/>
      <dgm:t>
        <a:bodyPr/>
        <a:lstStyle/>
        <a:p>
          <a:endParaRPr lang="en-IN" sz="1200"/>
        </a:p>
      </dgm:t>
    </dgm:pt>
    <dgm:pt modelId="{C6C51EF6-CC07-4314-8AE7-30F344E94AE3}">
      <dgm:prSet custT="1"/>
      <dgm:spPr/>
      <dgm:t>
        <a:bodyPr/>
        <a:lstStyle/>
        <a:p>
          <a:r>
            <a:rPr lang="en-US" sz="2800" dirty="0"/>
            <a:t>Shorter Horizon Forecasts are more Accurate</a:t>
          </a:r>
          <a:endParaRPr lang="en-IN" sz="2800" dirty="0"/>
        </a:p>
      </dgm:t>
    </dgm:pt>
    <dgm:pt modelId="{CF27616D-E0D6-4DE2-B384-4D31A29EE871}" type="parTrans" cxnId="{862C850C-CE11-4131-B36B-424965021ACA}">
      <dgm:prSet/>
      <dgm:spPr/>
      <dgm:t>
        <a:bodyPr/>
        <a:lstStyle/>
        <a:p>
          <a:endParaRPr lang="en-IN" sz="1200"/>
        </a:p>
      </dgm:t>
    </dgm:pt>
    <dgm:pt modelId="{738BB69A-0642-48CF-AD30-22BF28B5BED6}" type="sibTrans" cxnId="{862C850C-CE11-4131-B36B-424965021ACA}">
      <dgm:prSet/>
      <dgm:spPr/>
      <dgm:t>
        <a:bodyPr/>
        <a:lstStyle/>
        <a:p>
          <a:endParaRPr lang="en-IN" sz="1200"/>
        </a:p>
      </dgm:t>
    </dgm:pt>
    <dgm:pt modelId="{FAC5BCD2-A9B5-407A-99D7-79CE00B5A39E}">
      <dgm:prSet custT="1"/>
      <dgm:spPr/>
      <dgm:t>
        <a:bodyPr/>
        <a:lstStyle/>
        <a:p>
          <a:r>
            <a:rPr lang="en-US" sz="2000" dirty="0"/>
            <a:t>Postpone customization until as late as possible</a:t>
          </a:r>
          <a:endParaRPr lang="en-IN" sz="2000" dirty="0"/>
        </a:p>
      </dgm:t>
    </dgm:pt>
    <dgm:pt modelId="{1B38F4D1-41C1-4D53-9F87-4D0B05C00183}" type="parTrans" cxnId="{5C6EC8DE-C29C-4ABA-9365-1BD27CC35860}">
      <dgm:prSet/>
      <dgm:spPr/>
      <dgm:t>
        <a:bodyPr/>
        <a:lstStyle/>
        <a:p>
          <a:endParaRPr lang="en-IN" sz="1200"/>
        </a:p>
      </dgm:t>
    </dgm:pt>
    <dgm:pt modelId="{8858D872-D4ED-48B8-8985-52FC16771ADD}" type="sibTrans" cxnId="{5C6EC8DE-C29C-4ABA-9365-1BD27CC35860}">
      <dgm:prSet/>
      <dgm:spPr/>
      <dgm:t>
        <a:bodyPr/>
        <a:lstStyle/>
        <a:p>
          <a:endParaRPr lang="en-IN" sz="1200"/>
        </a:p>
      </dgm:t>
    </dgm:pt>
    <dgm:pt modelId="{C0AC8946-722A-4A54-8237-62BE5465DBAB}" type="pres">
      <dgm:prSet presAssocID="{1DE6C771-23A4-4357-97E4-261DA3B8AFCA}" presName="linear" presStyleCnt="0">
        <dgm:presLayoutVars>
          <dgm:animLvl val="lvl"/>
          <dgm:resizeHandles val="exact"/>
        </dgm:presLayoutVars>
      </dgm:prSet>
      <dgm:spPr/>
    </dgm:pt>
    <dgm:pt modelId="{EE41721D-C2B9-432C-9AF8-418740433396}" type="pres">
      <dgm:prSet presAssocID="{6851E6D7-DEA3-48F5-A462-6251E7D4B392}" presName="parentText" presStyleLbl="node1" presStyleIdx="0" presStyleCnt="3">
        <dgm:presLayoutVars>
          <dgm:chMax val="0"/>
          <dgm:bulletEnabled val="1"/>
        </dgm:presLayoutVars>
      </dgm:prSet>
      <dgm:spPr/>
    </dgm:pt>
    <dgm:pt modelId="{05EC49ED-A1AF-406D-9E31-A67194FD3FD2}" type="pres">
      <dgm:prSet presAssocID="{6851E6D7-DEA3-48F5-A462-6251E7D4B392}" presName="childText" presStyleLbl="revTx" presStyleIdx="0" presStyleCnt="3">
        <dgm:presLayoutVars>
          <dgm:bulletEnabled val="1"/>
        </dgm:presLayoutVars>
      </dgm:prSet>
      <dgm:spPr/>
    </dgm:pt>
    <dgm:pt modelId="{775CD70F-E479-43F0-BEAE-94A904E32D18}" type="pres">
      <dgm:prSet presAssocID="{A4A6D160-6D67-4DF6-B52C-148B9F69AE3E}" presName="parentText" presStyleLbl="node1" presStyleIdx="1" presStyleCnt="3">
        <dgm:presLayoutVars>
          <dgm:chMax val="0"/>
          <dgm:bulletEnabled val="1"/>
        </dgm:presLayoutVars>
      </dgm:prSet>
      <dgm:spPr/>
    </dgm:pt>
    <dgm:pt modelId="{33987E8D-D793-4BB3-8490-AA2D18862232}" type="pres">
      <dgm:prSet presAssocID="{A4A6D160-6D67-4DF6-B52C-148B9F69AE3E}" presName="childText" presStyleLbl="revTx" presStyleIdx="1" presStyleCnt="3">
        <dgm:presLayoutVars>
          <dgm:bulletEnabled val="1"/>
        </dgm:presLayoutVars>
      </dgm:prSet>
      <dgm:spPr/>
    </dgm:pt>
    <dgm:pt modelId="{25118C98-ECA8-4012-A0B4-9AF782D4E6F5}" type="pres">
      <dgm:prSet presAssocID="{C6C51EF6-CC07-4314-8AE7-30F344E94AE3}" presName="parentText" presStyleLbl="node1" presStyleIdx="2" presStyleCnt="3">
        <dgm:presLayoutVars>
          <dgm:chMax val="0"/>
          <dgm:bulletEnabled val="1"/>
        </dgm:presLayoutVars>
      </dgm:prSet>
      <dgm:spPr/>
    </dgm:pt>
    <dgm:pt modelId="{5AAD8448-E7AE-4609-8107-C5A3FA4268F3}" type="pres">
      <dgm:prSet presAssocID="{C6C51EF6-CC07-4314-8AE7-30F344E94AE3}" presName="childText" presStyleLbl="revTx" presStyleIdx="2" presStyleCnt="3">
        <dgm:presLayoutVars>
          <dgm:bulletEnabled val="1"/>
        </dgm:presLayoutVars>
      </dgm:prSet>
      <dgm:spPr/>
    </dgm:pt>
  </dgm:ptLst>
  <dgm:cxnLst>
    <dgm:cxn modelId="{862C850C-CE11-4131-B36B-424965021ACA}" srcId="{1DE6C771-23A4-4357-97E4-261DA3B8AFCA}" destId="{C6C51EF6-CC07-4314-8AE7-30F344E94AE3}" srcOrd="2" destOrd="0" parTransId="{CF27616D-E0D6-4DE2-B384-4D31A29EE871}" sibTransId="{738BB69A-0642-48CF-AD30-22BF28B5BED6}"/>
    <dgm:cxn modelId="{88417C39-7A4A-44A4-965B-324CFDA37FB4}" type="presOf" srcId="{1DE6C771-23A4-4357-97E4-261DA3B8AFCA}" destId="{C0AC8946-722A-4A54-8237-62BE5465DBAB}" srcOrd="0" destOrd="0" presId="urn:microsoft.com/office/officeart/2005/8/layout/vList2"/>
    <dgm:cxn modelId="{833A383B-12E5-460A-8F06-9E7137F26C97}" type="presOf" srcId="{FAC5BCD2-A9B5-407A-99D7-79CE00B5A39E}" destId="{5AAD8448-E7AE-4609-8107-C5A3FA4268F3}" srcOrd="0" destOrd="0" presId="urn:microsoft.com/office/officeart/2005/8/layout/vList2"/>
    <dgm:cxn modelId="{C8F22A42-DF02-407D-A48E-2FC02C95E932}" type="presOf" srcId="{C6C51EF6-CC07-4314-8AE7-30F344E94AE3}" destId="{25118C98-ECA8-4012-A0B4-9AF782D4E6F5}" srcOrd="0" destOrd="0" presId="urn:microsoft.com/office/officeart/2005/8/layout/vList2"/>
    <dgm:cxn modelId="{F3DA1D47-4E66-40B7-A91E-39E55CDF2265}" type="presOf" srcId="{914A169F-A1B7-4999-8AB1-FC26E1D36358}" destId="{05EC49ED-A1AF-406D-9E31-A67194FD3FD2}" srcOrd="0" destOrd="0" presId="urn:microsoft.com/office/officeart/2005/8/layout/vList2"/>
    <dgm:cxn modelId="{12852655-A6A8-46CE-84D1-C9FF68E28C91}" type="presOf" srcId="{6851E6D7-DEA3-48F5-A462-6251E7D4B392}" destId="{EE41721D-C2B9-432C-9AF8-418740433396}" srcOrd="0" destOrd="0" presId="urn:microsoft.com/office/officeart/2005/8/layout/vList2"/>
    <dgm:cxn modelId="{BA6D3D87-1F52-423F-BDDE-FF4EFB0C0B57}" srcId="{1DE6C771-23A4-4357-97E4-261DA3B8AFCA}" destId="{6851E6D7-DEA3-48F5-A462-6251E7D4B392}" srcOrd="0" destOrd="0" parTransId="{3550C4F4-B3E4-4CF2-9ECB-E5C5868709A4}" sibTransId="{09D451D0-0A37-43C1-95EF-AD95CAA4E6B4}"/>
    <dgm:cxn modelId="{78845888-8771-4DD1-8277-0A63E0444E6A}" srcId="{A4A6D160-6D67-4DF6-B52C-148B9F69AE3E}" destId="{1353EA74-B962-4A7D-96FE-CA9FE7AB009E}" srcOrd="0" destOrd="0" parTransId="{F36F44DD-09FF-489B-8CB2-342A764F5C45}" sibTransId="{EE455294-C11E-4BEC-87DC-39CE6694DE31}"/>
    <dgm:cxn modelId="{EF7783DD-B218-4531-B1FB-67F8A9D9C6EA}" srcId="{1DE6C771-23A4-4357-97E4-261DA3B8AFCA}" destId="{A4A6D160-6D67-4DF6-B52C-148B9F69AE3E}" srcOrd="1" destOrd="0" parTransId="{DCC19573-F8CD-416A-AD51-BE3E7A000C73}" sibTransId="{C3D29F00-40D6-4E64-9EFF-F1D71FE5B04F}"/>
    <dgm:cxn modelId="{5C6EC8DE-C29C-4ABA-9365-1BD27CC35860}" srcId="{C6C51EF6-CC07-4314-8AE7-30F344E94AE3}" destId="{FAC5BCD2-A9B5-407A-99D7-79CE00B5A39E}" srcOrd="0" destOrd="0" parTransId="{1B38F4D1-41C1-4D53-9F87-4D0B05C00183}" sibTransId="{8858D872-D4ED-48B8-8985-52FC16771ADD}"/>
    <dgm:cxn modelId="{094E4FE0-2EFB-4EAE-BE80-DD903BBEF8D1}" srcId="{6851E6D7-DEA3-48F5-A462-6251E7D4B392}" destId="{914A169F-A1B7-4999-8AB1-FC26E1D36358}" srcOrd="0" destOrd="0" parTransId="{65FC7265-0A03-4D2B-AC3F-AAD0B3479A85}" sibTransId="{5EC9A3EB-95AB-48EB-9E79-BA4B9294BB2B}"/>
    <dgm:cxn modelId="{5139DEF3-BC7F-4290-834E-89430C7E6A1C}" type="presOf" srcId="{A4A6D160-6D67-4DF6-B52C-148B9F69AE3E}" destId="{775CD70F-E479-43F0-BEAE-94A904E32D18}" srcOrd="0" destOrd="0" presId="urn:microsoft.com/office/officeart/2005/8/layout/vList2"/>
    <dgm:cxn modelId="{2D294DF4-7EB5-4E69-A4C3-6ACF6B93654C}" type="presOf" srcId="{1353EA74-B962-4A7D-96FE-CA9FE7AB009E}" destId="{33987E8D-D793-4BB3-8490-AA2D18862232}" srcOrd="0" destOrd="0" presId="urn:microsoft.com/office/officeart/2005/8/layout/vList2"/>
    <dgm:cxn modelId="{D8AE4523-3700-4494-92C9-3B7B379D9159}" type="presParOf" srcId="{C0AC8946-722A-4A54-8237-62BE5465DBAB}" destId="{EE41721D-C2B9-432C-9AF8-418740433396}" srcOrd="0" destOrd="0" presId="urn:microsoft.com/office/officeart/2005/8/layout/vList2"/>
    <dgm:cxn modelId="{17BB2AC2-E5A1-457B-816F-7B3E98AC3E65}" type="presParOf" srcId="{C0AC8946-722A-4A54-8237-62BE5465DBAB}" destId="{05EC49ED-A1AF-406D-9E31-A67194FD3FD2}" srcOrd="1" destOrd="0" presId="urn:microsoft.com/office/officeart/2005/8/layout/vList2"/>
    <dgm:cxn modelId="{B5FC41EC-9DAF-4AFA-AE7E-1E798BDA66C3}" type="presParOf" srcId="{C0AC8946-722A-4A54-8237-62BE5465DBAB}" destId="{775CD70F-E479-43F0-BEAE-94A904E32D18}" srcOrd="2" destOrd="0" presId="urn:microsoft.com/office/officeart/2005/8/layout/vList2"/>
    <dgm:cxn modelId="{D1353B27-7801-4F54-9E7E-086E98EA3B4F}" type="presParOf" srcId="{C0AC8946-722A-4A54-8237-62BE5465DBAB}" destId="{33987E8D-D793-4BB3-8490-AA2D18862232}" srcOrd="3" destOrd="0" presId="urn:microsoft.com/office/officeart/2005/8/layout/vList2"/>
    <dgm:cxn modelId="{8933DFA7-6C75-4693-8A64-04B607B14EBD}" type="presParOf" srcId="{C0AC8946-722A-4A54-8237-62BE5465DBAB}" destId="{25118C98-ECA8-4012-A0B4-9AF782D4E6F5}" srcOrd="4" destOrd="0" presId="urn:microsoft.com/office/officeart/2005/8/layout/vList2"/>
    <dgm:cxn modelId="{EB050D79-6886-4439-A88B-47F96BAB9AFF}" type="presParOf" srcId="{C0AC8946-722A-4A54-8237-62BE5465DBAB}" destId="{5AAD8448-E7AE-4609-8107-C5A3FA4268F3}"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80AA01-A708-43F9-9220-76A0610909D4}">
      <dsp:nvSpPr>
        <dsp:cNvPr id="0" name=""/>
        <dsp:cNvSpPr/>
      </dsp:nvSpPr>
      <dsp:spPr>
        <a:xfrm>
          <a:off x="3226" y="987730"/>
          <a:ext cx="3145376" cy="125815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Demand Planning</a:t>
          </a:r>
          <a:endParaRPr lang="en-IN" sz="2400" kern="1200" dirty="0"/>
        </a:p>
      </dsp:txBody>
      <dsp:txXfrm>
        <a:off x="3226" y="987730"/>
        <a:ext cx="3145376" cy="1258150"/>
      </dsp:txXfrm>
    </dsp:sp>
    <dsp:sp modelId="{513FD488-3F6C-403C-B6FB-AEA85F791242}">
      <dsp:nvSpPr>
        <dsp:cNvPr id="0" name=""/>
        <dsp:cNvSpPr/>
      </dsp:nvSpPr>
      <dsp:spPr>
        <a:xfrm>
          <a:off x="3226" y="2245880"/>
          <a:ext cx="3145376" cy="3122437"/>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What should we do to shape and create the Demand?</a:t>
          </a:r>
          <a:endParaRPr lang="en-IN" sz="2400" kern="1200" dirty="0"/>
        </a:p>
        <a:p>
          <a:pPr marL="228600" lvl="1" indent="-228600" algn="l" defTabSz="1066800">
            <a:lnSpc>
              <a:spcPct val="90000"/>
            </a:lnSpc>
            <a:spcBef>
              <a:spcPct val="0"/>
            </a:spcBef>
            <a:spcAft>
              <a:spcPct val="15000"/>
            </a:spcAft>
            <a:buChar char="•"/>
          </a:pPr>
          <a:endParaRPr lang="en-IN" sz="2400" kern="1200" dirty="0"/>
        </a:p>
        <a:p>
          <a:pPr marL="228600" lvl="1" indent="-228600" algn="l" defTabSz="1066800">
            <a:lnSpc>
              <a:spcPct val="90000"/>
            </a:lnSpc>
            <a:spcBef>
              <a:spcPct val="0"/>
            </a:spcBef>
            <a:spcAft>
              <a:spcPct val="15000"/>
            </a:spcAft>
            <a:buChar char="•"/>
          </a:pPr>
          <a:r>
            <a:rPr lang="en-US" sz="2400" kern="1200" dirty="0"/>
            <a:t>Product| Pricing|  Promotion | Place</a:t>
          </a:r>
          <a:endParaRPr lang="en-IN" sz="2400" kern="1200" dirty="0"/>
        </a:p>
      </dsp:txBody>
      <dsp:txXfrm>
        <a:off x="3226" y="2245880"/>
        <a:ext cx="3145376" cy="3122437"/>
      </dsp:txXfrm>
    </dsp:sp>
    <dsp:sp modelId="{4AB718FA-D32A-411F-B0F5-85C7CF647862}">
      <dsp:nvSpPr>
        <dsp:cNvPr id="0" name=""/>
        <dsp:cNvSpPr/>
      </dsp:nvSpPr>
      <dsp:spPr>
        <a:xfrm>
          <a:off x="3588954" y="987730"/>
          <a:ext cx="3145376" cy="1258150"/>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Demand Forecasting</a:t>
          </a:r>
          <a:endParaRPr lang="en-IN" sz="2400" kern="1200" dirty="0"/>
        </a:p>
      </dsp:txBody>
      <dsp:txXfrm>
        <a:off x="3588954" y="987730"/>
        <a:ext cx="3145376" cy="1258150"/>
      </dsp:txXfrm>
    </dsp:sp>
    <dsp:sp modelId="{8C59A377-1DB6-4137-8B99-DB52EFA8F4D3}">
      <dsp:nvSpPr>
        <dsp:cNvPr id="0" name=""/>
        <dsp:cNvSpPr/>
      </dsp:nvSpPr>
      <dsp:spPr>
        <a:xfrm>
          <a:off x="3588954" y="2245880"/>
          <a:ext cx="3145376" cy="3122437"/>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What should we expect Demand to be?</a:t>
          </a:r>
          <a:endParaRPr lang="en-IN" sz="2400" kern="1200" dirty="0"/>
        </a:p>
        <a:p>
          <a:pPr marL="228600" lvl="1" indent="-228600" algn="l" defTabSz="1066800">
            <a:lnSpc>
              <a:spcPct val="90000"/>
            </a:lnSpc>
            <a:spcBef>
              <a:spcPct val="0"/>
            </a:spcBef>
            <a:spcAft>
              <a:spcPct val="15000"/>
            </a:spcAft>
            <a:buChar char="•"/>
          </a:pPr>
          <a:r>
            <a:rPr lang="en-US" sz="2400" kern="1200" dirty="0"/>
            <a:t>Strategic | Tactical | Operational</a:t>
          </a:r>
          <a:endParaRPr lang="en-IN" sz="2400" kern="1200" dirty="0"/>
        </a:p>
        <a:p>
          <a:pPr marL="228600" lvl="1" indent="-228600" algn="l" defTabSz="1066800">
            <a:lnSpc>
              <a:spcPct val="90000"/>
            </a:lnSpc>
            <a:spcBef>
              <a:spcPct val="0"/>
            </a:spcBef>
            <a:spcAft>
              <a:spcPct val="15000"/>
            </a:spcAft>
            <a:buChar char="•"/>
          </a:pPr>
          <a:r>
            <a:rPr lang="en-US" sz="2400" kern="1200" dirty="0"/>
            <a:t>Considers External and Internal factors</a:t>
          </a:r>
          <a:endParaRPr lang="en-IN" sz="2400" kern="1200" dirty="0"/>
        </a:p>
      </dsp:txBody>
      <dsp:txXfrm>
        <a:off x="3588954" y="2245880"/>
        <a:ext cx="3145376" cy="3122437"/>
      </dsp:txXfrm>
    </dsp:sp>
    <dsp:sp modelId="{698EEE54-43CD-4911-A6C8-5E7D612D8079}">
      <dsp:nvSpPr>
        <dsp:cNvPr id="0" name=""/>
        <dsp:cNvSpPr/>
      </dsp:nvSpPr>
      <dsp:spPr>
        <a:xfrm>
          <a:off x="7174683" y="987730"/>
          <a:ext cx="3145376" cy="1258150"/>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Demand Management</a:t>
          </a:r>
          <a:endParaRPr lang="en-IN" sz="2400" kern="1200" dirty="0"/>
        </a:p>
      </dsp:txBody>
      <dsp:txXfrm>
        <a:off x="7174683" y="987730"/>
        <a:ext cx="3145376" cy="1258150"/>
      </dsp:txXfrm>
    </dsp:sp>
    <dsp:sp modelId="{27565701-5E90-46E9-9472-24D58C550306}">
      <dsp:nvSpPr>
        <dsp:cNvPr id="0" name=""/>
        <dsp:cNvSpPr/>
      </dsp:nvSpPr>
      <dsp:spPr>
        <a:xfrm>
          <a:off x="7174683" y="2245880"/>
          <a:ext cx="3145376" cy="3122437"/>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How do we prepare and act when Demand materializes?</a:t>
          </a:r>
          <a:endParaRPr lang="en-IN" sz="2400" kern="1200" dirty="0"/>
        </a:p>
        <a:p>
          <a:pPr marL="228600" lvl="1" indent="-228600" algn="l" defTabSz="1066800">
            <a:lnSpc>
              <a:spcPct val="90000"/>
            </a:lnSpc>
            <a:spcBef>
              <a:spcPct val="0"/>
            </a:spcBef>
            <a:spcAft>
              <a:spcPct val="15000"/>
            </a:spcAft>
            <a:buChar char="•"/>
          </a:pPr>
          <a:r>
            <a:rPr lang="en-US" sz="2400" kern="1200" dirty="0"/>
            <a:t>Balance Demand and Supply</a:t>
          </a:r>
          <a:endParaRPr lang="en-IN" sz="2400" kern="1200" dirty="0"/>
        </a:p>
        <a:p>
          <a:pPr marL="228600" lvl="1" indent="-228600" algn="l" defTabSz="1066800">
            <a:lnSpc>
              <a:spcPct val="90000"/>
            </a:lnSpc>
            <a:spcBef>
              <a:spcPct val="0"/>
            </a:spcBef>
            <a:spcAft>
              <a:spcPct val="15000"/>
            </a:spcAft>
            <a:buChar char="•"/>
          </a:pPr>
          <a:r>
            <a:rPr lang="en-US" sz="2400" kern="1200" dirty="0"/>
            <a:t>Sales &amp; Operations Planning</a:t>
          </a:r>
          <a:endParaRPr lang="en-IN" sz="2400" kern="1200" dirty="0"/>
        </a:p>
      </dsp:txBody>
      <dsp:txXfrm>
        <a:off x="7174683" y="2245880"/>
        <a:ext cx="3145376" cy="31224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1721D-C2B9-432C-9AF8-418740433396}">
      <dsp:nvSpPr>
        <dsp:cNvPr id="0" name=""/>
        <dsp:cNvSpPr/>
      </dsp:nvSpPr>
      <dsp:spPr>
        <a:xfrm>
          <a:off x="0" y="24342"/>
          <a:ext cx="9779001" cy="842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Forecasts are always Wrong</a:t>
          </a:r>
          <a:endParaRPr lang="en-IN" sz="2400" kern="1200" dirty="0"/>
        </a:p>
      </dsp:txBody>
      <dsp:txXfrm>
        <a:off x="41123" y="65465"/>
        <a:ext cx="9696755" cy="760154"/>
      </dsp:txXfrm>
    </dsp:sp>
    <dsp:sp modelId="{05EC49ED-A1AF-406D-9E31-A67194FD3FD2}">
      <dsp:nvSpPr>
        <dsp:cNvPr id="0" name=""/>
        <dsp:cNvSpPr/>
      </dsp:nvSpPr>
      <dsp:spPr>
        <a:xfrm>
          <a:off x="0" y="866742"/>
          <a:ext cx="9779001" cy="74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048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Use Range forecasts</a:t>
          </a:r>
          <a:endParaRPr lang="en-IN" sz="2000" kern="1200" dirty="0"/>
        </a:p>
      </dsp:txBody>
      <dsp:txXfrm>
        <a:off x="0" y="866742"/>
        <a:ext cx="9779001" cy="745200"/>
      </dsp:txXfrm>
    </dsp:sp>
    <dsp:sp modelId="{775CD70F-E479-43F0-BEAE-94A904E32D18}">
      <dsp:nvSpPr>
        <dsp:cNvPr id="0" name=""/>
        <dsp:cNvSpPr/>
      </dsp:nvSpPr>
      <dsp:spPr>
        <a:xfrm>
          <a:off x="0" y="1611942"/>
          <a:ext cx="9779001" cy="8424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Aggregate Forecasts are more Accurate</a:t>
          </a:r>
          <a:endParaRPr lang="en-IN" sz="2800" kern="1200" dirty="0"/>
        </a:p>
      </dsp:txBody>
      <dsp:txXfrm>
        <a:off x="41123" y="1653065"/>
        <a:ext cx="9696755" cy="760154"/>
      </dsp:txXfrm>
    </dsp:sp>
    <dsp:sp modelId="{33987E8D-D793-4BB3-8490-AA2D18862232}">
      <dsp:nvSpPr>
        <dsp:cNvPr id="0" name=""/>
        <dsp:cNvSpPr/>
      </dsp:nvSpPr>
      <dsp:spPr>
        <a:xfrm>
          <a:off x="0" y="2454342"/>
          <a:ext cx="9779001" cy="74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048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Risk pooling reduces Variability (CV)</a:t>
          </a:r>
          <a:endParaRPr lang="en-IN" sz="2000" kern="1200" dirty="0"/>
        </a:p>
      </dsp:txBody>
      <dsp:txXfrm>
        <a:off x="0" y="2454342"/>
        <a:ext cx="9779001" cy="745200"/>
      </dsp:txXfrm>
    </dsp:sp>
    <dsp:sp modelId="{25118C98-ECA8-4012-A0B4-9AF782D4E6F5}">
      <dsp:nvSpPr>
        <dsp:cNvPr id="0" name=""/>
        <dsp:cNvSpPr/>
      </dsp:nvSpPr>
      <dsp:spPr>
        <a:xfrm>
          <a:off x="0" y="3199542"/>
          <a:ext cx="9779001" cy="8424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Shorter Horizon Forecasts are more Accurate</a:t>
          </a:r>
          <a:endParaRPr lang="en-IN" sz="2800" kern="1200" dirty="0"/>
        </a:p>
      </dsp:txBody>
      <dsp:txXfrm>
        <a:off x="41123" y="3240665"/>
        <a:ext cx="9696755" cy="760154"/>
      </dsp:txXfrm>
    </dsp:sp>
    <dsp:sp modelId="{5AAD8448-E7AE-4609-8107-C5A3FA4268F3}">
      <dsp:nvSpPr>
        <dsp:cNvPr id="0" name=""/>
        <dsp:cNvSpPr/>
      </dsp:nvSpPr>
      <dsp:spPr>
        <a:xfrm>
          <a:off x="0" y="4041942"/>
          <a:ext cx="9779001" cy="74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048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Postpone customization until as late as possible</a:t>
          </a:r>
          <a:endParaRPr lang="en-IN" sz="2000" kern="1200" dirty="0"/>
        </a:p>
      </dsp:txBody>
      <dsp:txXfrm>
        <a:off x="0" y="4041942"/>
        <a:ext cx="9779001" cy="7452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BA417-C8F1-4720-8A4B-9D9E1BB98729}" type="datetimeFigureOut">
              <a:rPr lang="en-US" smtClean="0"/>
              <a:t>2/15/2026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0A56FE-9BA9-4EC6-8FDA-8EC9CC100A53}" type="slidenum">
              <a:rPr lang="en-US" smtClean="0"/>
              <a:t>‹#›</a:t>
            </a:fld>
            <a:endParaRPr lang="en-US"/>
          </a:p>
        </p:txBody>
      </p:sp>
    </p:spTree>
    <p:extLst>
      <p:ext uri="{BB962C8B-B14F-4D97-AF65-F5344CB8AC3E}">
        <p14:creationId xmlns:p14="http://schemas.microsoft.com/office/powerpoint/2010/main" val="342717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BDA08-0904-7B62-41F3-EE44FD3011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0A819D-1D89-1DA4-FB52-657C8A7731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C3CB9-FF54-0569-3186-48FA56ED91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C7FD37-092C-744C-6F79-F355CC039334}"/>
              </a:ext>
            </a:extLst>
          </p:cNvPr>
          <p:cNvSpPr>
            <a:spLocks noGrp="1"/>
          </p:cNvSpPr>
          <p:nvPr>
            <p:ph type="sldNum" sz="quarter" idx="5"/>
          </p:nvPr>
        </p:nvSpPr>
        <p:spPr/>
        <p:txBody>
          <a:bodyPr/>
          <a:lstStyle/>
          <a:p>
            <a:fld id="{C2A65A5B-BE35-D640-8BEC-9311AE767222}" type="slidenum">
              <a:rPr lang="en-US" smtClean="0"/>
              <a:t>23</a:t>
            </a:fld>
            <a:endParaRPr lang="en-US"/>
          </a:p>
        </p:txBody>
      </p:sp>
    </p:spTree>
    <p:extLst>
      <p:ext uri="{BB962C8B-B14F-4D97-AF65-F5344CB8AC3E}">
        <p14:creationId xmlns:p14="http://schemas.microsoft.com/office/powerpoint/2010/main" val="2249151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DE10C-473B-443E-10B5-1946583671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45B5DD-D9DF-66C3-3410-0804E408A2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E83E1A-2D7A-5FFE-1F85-1844F88F61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E6BFDA-2A26-6225-4510-E7294CECC7D2}"/>
              </a:ext>
            </a:extLst>
          </p:cNvPr>
          <p:cNvSpPr>
            <a:spLocks noGrp="1"/>
          </p:cNvSpPr>
          <p:nvPr>
            <p:ph type="sldNum" sz="quarter" idx="5"/>
          </p:nvPr>
        </p:nvSpPr>
        <p:spPr/>
        <p:txBody>
          <a:bodyPr/>
          <a:lstStyle/>
          <a:p>
            <a:fld id="{C2A65A5B-BE35-D640-8BEC-9311AE767222}" type="slidenum">
              <a:rPr lang="en-US" smtClean="0"/>
              <a:t>24</a:t>
            </a:fld>
            <a:endParaRPr lang="en-US"/>
          </a:p>
        </p:txBody>
      </p:sp>
    </p:spTree>
    <p:extLst>
      <p:ext uri="{BB962C8B-B14F-4D97-AF65-F5344CB8AC3E}">
        <p14:creationId xmlns:p14="http://schemas.microsoft.com/office/powerpoint/2010/main" val="2335012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2838F-A159-7B85-01F8-4ABFC2409B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3A5FCA-AC84-F53E-2CB4-291918769C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F9B34A-D599-48CC-93E5-5F2FE4E2E6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44D91C-EECB-A2C7-EC33-A2D57E21E7EF}"/>
              </a:ext>
            </a:extLst>
          </p:cNvPr>
          <p:cNvSpPr>
            <a:spLocks noGrp="1"/>
          </p:cNvSpPr>
          <p:nvPr>
            <p:ph type="sldNum" sz="quarter" idx="5"/>
          </p:nvPr>
        </p:nvSpPr>
        <p:spPr/>
        <p:txBody>
          <a:bodyPr/>
          <a:lstStyle/>
          <a:p>
            <a:fld id="{C2A65A5B-BE35-D640-8BEC-9311AE767222}" type="slidenum">
              <a:rPr lang="en-US" smtClean="0"/>
              <a:t>25</a:t>
            </a:fld>
            <a:endParaRPr lang="en-US"/>
          </a:p>
        </p:txBody>
      </p:sp>
    </p:spTree>
    <p:extLst>
      <p:ext uri="{BB962C8B-B14F-4D97-AF65-F5344CB8AC3E}">
        <p14:creationId xmlns:p14="http://schemas.microsoft.com/office/powerpoint/2010/main" val="1097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C28AD-C2FD-AB9E-606D-F30629DAA3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BBB05-EA22-4721-9B45-821DD5D410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61324E-3D78-A10E-DD2E-9238C982D6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317244-7409-3EEE-7690-F9C7391F15A9}"/>
              </a:ext>
            </a:extLst>
          </p:cNvPr>
          <p:cNvSpPr>
            <a:spLocks noGrp="1"/>
          </p:cNvSpPr>
          <p:nvPr>
            <p:ph type="sldNum" sz="quarter" idx="5"/>
          </p:nvPr>
        </p:nvSpPr>
        <p:spPr/>
        <p:txBody>
          <a:bodyPr/>
          <a:lstStyle/>
          <a:p>
            <a:fld id="{C2A65A5B-BE35-D640-8BEC-9311AE767222}" type="slidenum">
              <a:rPr lang="en-US" smtClean="0"/>
              <a:t>26</a:t>
            </a:fld>
            <a:endParaRPr lang="en-US"/>
          </a:p>
        </p:txBody>
      </p:sp>
    </p:spTree>
    <p:extLst>
      <p:ext uri="{BB962C8B-B14F-4D97-AF65-F5344CB8AC3E}">
        <p14:creationId xmlns:p14="http://schemas.microsoft.com/office/powerpoint/2010/main" val="898988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cfa20568d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g2cfa20568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A65A5B-BE35-D640-8BEC-9311AE767222}" type="slidenum">
              <a:rPr lang="en-US" smtClean="0"/>
              <a:t>15</a:t>
            </a:fld>
            <a:endParaRPr lang="en-US"/>
          </a:p>
        </p:txBody>
      </p:sp>
    </p:spTree>
    <p:extLst>
      <p:ext uri="{BB962C8B-B14F-4D97-AF65-F5344CB8AC3E}">
        <p14:creationId xmlns:p14="http://schemas.microsoft.com/office/powerpoint/2010/main" val="1995550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A65A5B-BE35-D640-8BEC-9311AE767222}" type="slidenum">
              <a:rPr lang="en-US" smtClean="0"/>
              <a:t>16</a:t>
            </a:fld>
            <a:endParaRPr lang="en-US"/>
          </a:p>
        </p:txBody>
      </p:sp>
    </p:spTree>
    <p:extLst>
      <p:ext uri="{BB962C8B-B14F-4D97-AF65-F5344CB8AC3E}">
        <p14:creationId xmlns:p14="http://schemas.microsoft.com/office/powerpoint/2010/main" val="544463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CD132-6D78-9DF5-F060-14183CBED3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AE654D-8B81-40AB-EE43-5F5E52EDB5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5D4846-8962-8BFE-CCF9-4A47407D19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6553A8-4C92-36A8-93B1-A8C65555D2EA}"/>
              </a:ext>
            </a:extLst>
          </p:cNvPr>
          <p:cNvSpPr>
            <a:spLocks noGrp="1"/>
          </p:cNvSpPr>
          <p:nvPr>
            <p:ph type="sldNum" sz="quarter" idx="5"/>
          </p:nvPr>
        </p:nvSpPr>
        <p:spPr/>
        <p:txBody>
          <a:bodyPr/>
          <a:lstStyle/>
          <a:p>
            <a:fld id="{C2A65A5B-BE35-D640-8BEC-9311AE767222}" type="slidenum">
              <a:rPr lang="en-US" smtClean="0"/>
              <a:t>18</a:t>
            </a:fld>
            <a:endParaRPr lang="en-US"/>
          </a:p>
        </p:txBody>
      </p:sp>
    </p:spTree>
    <p:extLst>
      <p:ext uri="{BB962C8B-B14F-4D97-AF65-F5344CB8AC3E}">
        <p14:creationId xmlns:p14="http://schemas.microsoft.com/office/powerpoint/2010/main" val="13744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FBF52-E693-BCD7-8056-6786B1CE8E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C74C1-334E-A35C-8FEB-A4371060BE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8BA443-A3D1-E01E-A53B-C222F4435D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9083C1-707C-5151-9630-30BF54EF7DB5}"/>
              </a:ext>
            </a:extLst>
          </p:cNvPr>
          <p:cNvSpPr>
            <a:spLocks noGrp="1"/>
          </p:cNvSpPr>
          <p:nvPr>
            <p:ph type="sldNum" sz="quarter" idx="5"/>
          </p:nvPr>
        </p:nvSpPr>
        <p:spPr/>
        <p:txBody>
          <a:bodyPr/>
          <a:lstStyle/>
          <a:p>
            <a:fld id="{C2A65A5B-BE35-D640-8BEC-9311AE767222}" type="slidenum">
              <a:rPr lang="en-US" smtClean="0"/>
              <a:t>19</a:t>
            </a:fld>
            <a:endParaRPr lang="en-US"/>
          </a:p>
        </p:txBody>
      </p:sp>
    </p:spTree>
    <p:extLst>
      <p:ext uri="{BB962C8B-B14F-4D97-AF65-F5344CB8AC3E}">
        <p14:creationId xmlns:p14="http://schemas.microsoft.com/office/powerpoint/2010/main" val="382243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CE3F4-AAED-E2E7-0D85-982716EC26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DCA80D-7D8E-2AD3-A14A-49BBF1B7D9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63CE8F-5049-6B78-4D22-884E398FE9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6BE515-1D77-EF54-0336-51FD17B1AE6C}"/>
              </a:ext>
            </a:extLst>
          </p:cNvPr>
          <p:cNvSpPr>
            <a:spLocks noGrp="1"/>
          </p:cNvSpPr>
          <p:nvPr>
            <p:ph type="sldNum" sz="quarter" idx="5"/>
          </p:nvPr>
        </p:nvSpPr>
        <p:spPr/>
        <p:txBody>
          <a:bodyPr/>
          <a:lstStyle/>
          <a:p>
            <a:fld id="{C2A65A5B-BE35-D640-8BEC-9311AE767222}" type="slidenum">
              <a:rPr lang="en-US" smtClean="0"/>
              <a:t>20</a:t>
            </a:fld>
            <a:endParaRPr lang="en-US"/>
          </a:p>
        </p:txBody>
      </p:sp>
    </p:spTree>
    <p:extLst>
      <p:ext uri="{BB962C8B-B14F-4D97-AF65-F5344CB8AC3E}">
        <p14:creationId xmlns:p14="http://schemas.microsoft.com/office/powerpoint/2010/main" val="3361869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E10CD-A708-83A0-64C9-5B8058F803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A16103-1474-1841-B632-8AE9D2DF0B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2C35E5-DE0C-E1B9-FFBE-5B103572AD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AEA014-45F4-20FE-14E6-A3661C45F6B7}"/>
              </a:ext>
            </a:extLst>
          </p:cNvPr>
          <p:cNvSpPr>
            <a:spLocks noGrp="1"/>
          </p:cNvSpPr>
          <p:nvPr>
            <p:ph type="sldNum" sz="quarter" idx="5"/>
          </p:nvPr>
        </p:nvSpPr>
        <p:spPr/>
        <p:txBody>
          <a:bodyPr/>
          <a:lstStyle/>
          <a:p>
            <a:fld id="{C2A65A5B-BE35-D640-8BEC-9311AE767222}" type="slidenum">
              <a:rPr lang="en-US" smtClean="0"/>
              <a:t>21</a:t>
            </a:fld>
            <a:endParaRPr lang="en-US"/>
          </a:p>
        </p:txBody>
      </p:sp>
    </p:spTree>
    <p:extLst>
      <p:ext uri="{BB962C8B-B14F-4D97-AF65-F5344CB8AC3E}">
        <p14:creationId xmlns:p14="http://schemas.microsoft.com/office/powerpoint/2010/main" val="3998023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558B0-FEE5-C40B-B331-6097F4833D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9C6487-909B-108E-CAB7-FA2028C062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96D092-EE3B-C4D5-D499-DF77E626AC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08934F-6E83-609F-C1BA-137070F5B2F3}"/>
              </a:ext>
            </a:extLst>
          </p:cNvPr>
          <p:cNvSpPr>
            <a:spLocks noGrp="1"/>
          </p:cNvSpPr>
          <p:nvPr>
            <p:ph type="sldNum" sz="quarter" idx="5"/>
          </p:nvPr>
        </p:nvSpPr>
        <p:spPr/>
        <p:txBody>
          <a:bodyPr/>
          <a:lstStyle/>
          <a:p>
            <a:fld id="{C2A65A5B-BE35-D640-8BEC-9311AE767222}" type="slidenum">
              <a:rPr lang="en-US" smtClean="0"/>
              <a:t>22</a:t>
            </a:fld>
            <a:endParaRPr lang="en-US"/>
          </a:p>
        </p:txBody>
      </p:sp>
    </p:spTree>
    <p:extLst>
      <p:ext uri="{BB962C8B-B14F-4D97-AF65-F5344CB8AC3E}">
        <p14:creationId xmlns:p14="http://schemas.microsoft.com/office/powerpoint/2010/main" val="3861738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1CE1-336A-95D2-81B1-15C3FDD1EE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8B0579-8A52-611A-1C45-0FCB771FC6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18E661-44A4-7A17-7209-DDFB8802DE1D}"/>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2/15/2026</a:t>
            </a:fld>
            <a:endParaRPr lang="en-US" dirty="0"/>
          </a:p>
        </p:txBody>
      </p:sp>
      <p:sp>
        <p:nvSpPr>
          <p:cNvPr id="5" name="Footer Placeholder 4">
            <a:extLst>
              <a:ext uri="{FF2B5EF4-FFF2-40B4-BE49-F238E27FC236}">
                <a16:creationId xmlns:a16="http://schemas.microsoft.com/office/drawing/2014/main" id="{BA42A9FA-4837-C673-9C57-3484BED9D32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D1B9D5D-03B4-CAFC-B365-088CC4C6ABD8}"/>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241375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F57D1-FB7D-7B7C-EFA0-F41B3A2BA8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85E56A-C00F-8BE4-39A6-DF0FC74044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92C7B3-9ACD-B64B-4846-989FFB07A94B}"/>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2/15/2026</a:t>
            </a:fld>
            <a:endParaRPr lang="en-US"/>
          </a:p>
        </p:txBody>
      </p:sp>
      <p:sp>
        <p:nvSpPr>
          <p:cNvPr id="5" name="Footer Placeholder 4">
            <a:extLst>
              <a:ext uri="{FF2B5EF4-FFF2-40B4-BE49-F238E27FC236}">
                <a16:creationId xmlns:a16="http://schemas.microsoft.com/office/drawing/2014/main" id="{D56E5FB1-83C7-B9D9-717F-181E5F87EE4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B6B424D-912D-E320-E397-94EEAA6B4D95}"/>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3161993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02CA48-8FBE-3EA1-8862-C5B5E0D4A8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4DB39E-D219-60C5-7A55-A7DFF9A710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3B3AE5-C7A8-806D-12A2-B95A09DD63F8}"/>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2/15/2026</a:t>
            </a:fld>
            <a:endParaRPr lang="en-US"/>
          </a:p>
        </p:txBody>
      </p:sp>
      <p:sp>
        <p:nvSpPr>
          <p:cNvPr id="5" name="Footer Placeholder 4">
            <a:extLst>
              <a:ext uri="{FF2B5EF4-FFF2-40B4-BE49-F238E27FC236}">
                <a16:creationId xmlns:a16="http://schemas.microsoft.com/office/drawing/2014/main" id="{870E5F08-CCF6-EA1C-948E-670B5A82213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46476DC-8B6F-5D23-83AE-C0B2854508AB}"/>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1684501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F4E3E-5BA4-5625-E9D6-0B6A3E5C487D}"/>
              </a:ext>
            </a:extLst>
          </p:cNvPr>
          <p:cNvSpPr>
            <a:spLocks noGrp="1"/>
          </p:cNvSpPr>
          <p:nvPr>
            <p:ph type="title"/>
          </p:nvPr>
        </p:nvSpPr>
        <p:spPr>
          <a:xfrm>
            <a:off x="85725" y="107950"/>
            <a:ext cx="11172825" cy="663575"/>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3664B82-5F71-5C64-8150-ECAC3091B251}"/>
              </a:ext>
            </a:extLst>
          </p:cNvPr>
          <p:cNvSpPr>
            <a:spLocks noGrp="1"/>
          </p:cNvSpPr>
          <p:nvPr>
            <p:ph idx="1"/>
          </p:nvPr>
        </p:nvSpPr>
        <p:spPr>
          <a:xfrm>
            <a:off x="85725" y="950913"/>
            <a:ext cx="11268075" cy="52260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7872273-7E54-2899-0AFE-8FCDF0585B81}"/>
              </a:ext>
            </a:extLst>
          </p:cNvPr>
          <p:cNvSpPr>
            <a:spLocks noGrp="1"/>
          </p:cNvSpPr>
          <p:nvPr>
            <p:ph type="dt" sz="half" idx="10"/>
          </p:nvPr>
        </p:nvSpPr>
        <p:spPr>
          <a:xfrm>
            <a:off x="4169587" y="6356350"/>
            <a:ext cx="2743200" cy="365125"/>
          </a:xfrm>
          <a:prstGeom prst="rect">
            <a:avLst/>
          </a:prstGeom>
        </p:spPr>
        <p:txBody>
          <a:bodyPr/>
          <a:lstStyle>
            <a:lvl1pPr>
              <a:defRPr>
                <a:solidFill>
                  <a:schemeClr val="bg1"/>
                </a:solidFill>
              </a:defRPr>
            </a:lvl1pPr>
          </a:lstStyle>
          <a:p>
            <a:fld id="{3A3B7F1B-B30E-44E7-905C-35D0E6680E59}" type="datetimeFigureOut">
              <a:rPr lang="en-US" smtClean="0"/>
              <a:pPr/>
              <a:t>2/15/2026</a:t>
            </a:fld>
            <a:endParaRPr lang="en-US"/>
          </a:p>
        </p:txBody>
      </p:sp>
      <p:sp>
        <p:nvSpPr>
          <p:cNvPr id="5" name="Footer Placeholder 4">
            <a:extLst>
              <a:ext uri="{FF2B5EF4-FFF2-40B4-BE49-F238E27FC236}">
                <a16:creationId xmlns:a16="http://schemas.microsoft.com/office/drawing/2014/main" id="{690F0F02-6C0C-3366-C353-AF0B8D358786}"/>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SCM Connect</a:t>
            </a:r>
          </a:p>
        </p:txBody>
      </p:sp>
      <p:sp>
        <p:nvSpPr>
          <p:cNvPr id="6" name="Slide Number Placeholder 5">
            <a:extLst>
              <a:ext uri="{FF2B5EF4-FFF2-40B4-BE49-F238E27FC236}">
                <a16:creationId xmlns:a16="http://schemas.microsoft.com/office/drawing/2014/main" id="{1AD4020A-3450-AB0E-9F9E-2911A23FF8C0}"/>
              </a:ext>
            </a:extLst>
          </p:cNvPr>
          <p:cNvSpPr>
            <a:spLocks noGrp="1"/>
          </p:cNvSpPr>
          <p:nvPr>
            <p:ph type="sldNum" sz="quarter" idx="12"/>
          </p:nvPr>
        </p:nvSpPr>
        <p:spPr/>
        <p:txBody>
          <a:bodyPr/>
          <a:lstStyle>
            <a:lvl1pPr>
              <a:defRPr>
                <a:solidFill>
                  <a:schemeClr val="bg1"/>
                </a:solidFill>
              </a:defRPr>
            </a:lvl1pPr>
          </a:lstStyle>
          <a:p>
            <a:fld id="{2BD52B2B-3697-45FB-88EE-B6BDADA42699}" type="slidenum">
              <a:rPr lang="en-US" smtClean="0"/>
              <a:pPr/>
              <a:t>‹#›</a:t>
            </a:fld>
            <a:endParaRPr lang="en-US"/>
          </a:p>
        </p:txBody>
      </p:sp>
    </p:spTree>
    <p:extLst>
      <p:ext uri="{BB962C8B-B14F-4D97-AF65-F5344CB8AC3E}">
        <p14:creationId xmlns:p14="http://schemas.microsoft.com/office/powerpoint/2010/main" val="1945857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0D05-BF71-17D5-A921-161AF3572B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103D52-0564-29EA-8DD5-1878C48C59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BD4A44-7B36-9000-8CDD-A66CE388CD4E}"/>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2/15/2026</a:t>
            </a:fld>
            <a:endParaRPr lang="en-US"/>
          </a:p>
        </p:txBody>
      </p:sp>
      <p:sp>
        <p:nvSpPr>
          <p:cNvPr id="5" name="Footer Placeholder 4">
            <a:extLst>
              <a:ext uri="{FF2B5EF4-FFF2-40B4-BE49-F238E27FC236}">
                <a16:creationId xmlns:a16="http://schemas.microsoft.com/office/drawing/2014/main" id="{F9E9B11C-4559-CD3D-8DFB-A7F38C3CD25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700947C-2F40-1ED0-E69F-42551DD57616}"/>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452930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04AA3-E6B7-037B-DC58-4924C94FAB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A20020-9E78-0325-3B72-A5146C9D32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93E667-5AAC-9F8F-0196-55079961DE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4BE6FB-B008-F6D8-593A-75DCFEDC910C}"/>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2/15/2026</a:t>
            </a:fld>
            <a:endParaRPr lang="en-US"/>
          </a:p>
        </p:txBody>
      </p:sp>
      <p:sp>
        <p:nvSpPr>
          <p:cNvPr id="6" name="Footer Placeholder 5">
            <a:extLst>
              <a:ext uri="{FF2B5EF4-FFF2-40B4-BE49-F238E27FC236}">
                <a16:creationId xmlns:a16="http://schemas.microsoft.com/office/drawing/2014/main" id="{0B7BB5A2-A126-5EB1-8ECF-79D067CB1BC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07B7273-79EA-E9FE-1032-7BDA382479B2}"/>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2949308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2308A-F960-D3AB-663D-413D7558FC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F33B80-C7C9-358F-BAD8-A0B2D7FC36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7142ED-98FC-E6F4-B575-47059D2074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AFD083-68A9-5379-BC39-5E67E2F8B7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4D007A-82A2-51FE-592F-769046CBDC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451472-AE41-075D-7EAC-9CAAA8EEFC8A}"/>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2/15/2026</a:t>
            </a:fld>
            <a:endParaRPr lang="en-US"/>
          </a:p>
        </p:txBody>
      </p:sp>
      <p:sp>
        <p:nvSpPr>
          <p:cNvPr id="8" name="Footer Placeholder 7">
            <a:extLst>
              <a:ext uri="{FF2B5EF4-FFF2-40B4-BE49-F238E27FC236}">
                <a16:creationId xmlns:a16="http://schemas.microsoft.com/office/drawing/2014/main" id="{47E7CA22-22E1-7B3B-684F-B53BF4B3E8E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5778D70C-CA7C-D532-F4FC-8410F826FED5}"/>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1382764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7641A-AD6A-F4E0-28EF-C79FB4CA5F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72102A-0ABA-69C9-CEA6-875AE649FBE0}"/>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2/15/2026</a:t>
            </a:fld>
            <a:endParaRPr lang="en-US"/>
          </a:p>
        </p:txBody>
      </p:sp>
      <p:sp>
        <p:nvSpPr>
          <p:cNvPr id="4" name="Footer Placeholder 3">
            <a:extLst>
              <a:ext uri="{FF2B5EF4-FFF2-40B4-BE49-F238E27FC236}">
                <a16:creationId xmlns:a16="http://schemas.microsoft.com/office/drawing/2014/main" id="{61DFE6B5-2E8D-C32D-1E8C-55BD96FF9C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0442390-8410-21AA-73A9-AA855039B1DC}"/>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1984365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791243-36FF-AB11-79BA-164D9F6365B0}"/>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2/15/2026</a:t>
            </a:fld>
            <a:endParaRPr lang="en-US"/>
          </a:p>
        </p:txBody>
      </p:sp>
      <p:sp>
        <p:nvSpPr>
          <p:cNvPr id="3" name="Footer Placeholder 2">
            <a:extLst>
              <a:ext uri="{FF2B5EF4-FFF2-40B4-BE49-F238E27FC236}">
                <a16:creationId xmlns:a16="http://schemas.microsoft.com/office/drawing/2014/main" id="{EB592E37-E09C-2003-C735-23F83F672F3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257DDA6-7959-226A-0E9A-602EBBB40D5A}"/>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368502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2B93C-4120-7CFD-6AEE-0A45055B9D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DDCCC7-2AB6-D671-3415-C25BDE71BB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EE2F6E-C5A9-7DF7-8D09-5184175FDE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55DA40-CA0C-F087-8282-FE1C85ECF38B}"/>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2/15/2026</a:t>
            </a:fld>
            <a:endParaRPr lang="en-US"/>
          </a:p>
        </p:txBody>
      </p:sp>
      <p:sp>
        <p:nvSpPr>
          <p:cNvPr id="6" name="Footer Placeholder 5">
            <a:extLst>
              <a:ext uri="{FF2B5EF4-FFF2-40B4-BE49-F238E27FC236}">
                <a16:creationId xmlns:a16="http://schemas.microsoft.com/office/drawing/2014/main" id="{0D8A9500-7A10-8A1B-B80E-3064782CBFD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DC26B7D-B013-EE95-C7B3-6423B27A7512}"/>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1627691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5FFE9-5D95-B563-7BCE-26E2877654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703E3D-C802-A2E4-3AD0-81FD028C4F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9CDB72-0589-4367-C923-CDB22BCE35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CB29FA-3146-4578-1764-9723891FA569}"/>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2/15/2026</a:t>
            </a:fld>
            <a:endParaRPr lang="en-US"/>
          </a:p>
        </p:txBody>
      </p:sp>
      <p:sp>
        <p:nvSpPr>
          <p:cNvPr id="6" name="Footer Placeholder 5">
            <a:extLst>
              <a:ext uri="{FF2B5EF4-FFF2-40B4-BE49-F238E27FC236}">
                <a16:creationId xmlns:a16="http://schemas.microsoft.com/office/drawing/2014/main" id="{D20910A3-9AE3-09B5-B048-B5A43721DD3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2CB7EAA-86ED-0433-4D19-A907B6A461FD}"/>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339995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BCDE14-CA66-B7A1-7D12-EA85FA1038E8}"/>
              </a:ext>
            </a:extLst>
          </p:cNvPr>
          <p:cNvPicPr>
            <a:picLocks noChangeAspect="1"/>
          </p:cNvPicPr>
          <p:nvPr userDrawn="1"/>
        </p:nvPicPr>
        <p:blipFill>
          <a:blip r:embed="rId13">
            <a:duotone>
              <a:schemeClr val="accent5">
                <a:shade val="45000"/>
                <a:satMod val="135000"/>
              </a:schemeClr>
              <a:prstClr val="white"/>
            </a:duotone>
          </a:blip>
          <a:stretch>
            <a:fillRect/>
          </a:stretch>
        </p:blipFill>
        <p:spPr>
          <a:xfrm>
            <a:off x="0" y="6176962"/>
            <a:ext cx="9563100" cy="681037"/>
          </a:xfrm>
          <a:prstGeom prst="rect">
            <a:avLst/>
          </a:prstGeom>
          <a:solidFill>
            <a:schemeClr val="bg2"/>
          </a:solidFill>
        </p:spPr>
      </p:pic>
      <p:sp>
        <p:nvSpPr>
          <p:cNvPr id="2" name="Title Placeholder 1">
            <a:extLst>
              <a:ext uri="{FF2B5EF4-FFF2-40B4-BE49-F238E27FC236}">
                <a16:creationId xmlns:a16="http://schemas.microsoft.com/office/drawing/2014/main" id="{A526C1F0-9A13-9562-D1E0-EC70DFD025AE}"/>
              </a:ext>
            </a:extLst>
          </p:cNvPr>
          <p:cNvSpPr>
            <a:spLocks noGrp="1"/>
          </p:cNvSpPr>
          <p:nvPr>
            <p:ph type="title"/>
          </p:nvPr>
        </p:nvSpPr>
        <p:spPr>
          <a:xfrm>
            <a:off x="190500" y="107950"/>
            <a:ext cx="11163300" cy="57308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F7D9FD39-326E-43A8-C885-DD09F1CD0DD8}"/>
              </a:ext>
            </a:extLst>
          </p:cNvPr>
          <p:cNvSpPr>
            <a:spLocks noGrp="1"/>
          </p:cNvSpPr>
          <p:nvPr>
            <p:ph type="body" idx="1"/>
          </p:nvPr>
        </p:nvSpPr>
        <p:spPr>
          <a:xfrm>
            <a:off x="190500" y="952500"/>
            <a:ext cx="11163300" cy="52244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6F3350E-D577-0F5A-E2AA-7C7F3667F812}"/>
              </a:ext>
            </a:extLst>
          </p:cNvPr>
          <p:cNvSpPr>
            <a:spLocks noGrp="1"/>
          </p:cNvSpPr>
          <p:nvPr>
            <p:ph type="sldNum" sz="quarter" idx="4"/>
          </p:nvPr>
        </p:nvSpPr>
        <p:spPr>
          <a:xfrm>
            <a:off x="190500" y="6366668"/>
            <a:ext cx="2743200" cy="365125"/>
          </a:xfrm>
          <a:prstGeom prst="rect">
            <a:avLst/>
          </a:prstGeom>
        </p:spPr>
        <p:txBody>
          <a:bodyPr vert="horz" lIns="91440" tIns="45720" rIns="91440" bIns="45720" rtlCol="0" anchor="ctr"/>
          <a:lstStyle>
            <a:lvl1pPr algn="l">
              <a:defRPr sz="1200">
                <a:solidFill>
                  <a:schemeClr val="bg1"/>
                </a:solidFill>
              </a:defRPr>
            </a:lvl1pPr>
          </a:lstStyle>
          <a:p>
            <a:fld id="{2BD52B2B-3697-45FB-88EE-B6BDADA42699}" type="slidenum">
              <a:rPr lang="en-US" smtClean="0"/>
              <a:pPr/>
              <a:t>‹#›</a:t>
            </a:fld>
            <a:endParaRPr lang="en-US"/>
          </a:p>
        </p:txBody>
      </p:sp>
      <p:pic>
        <p:nvPicPr>
          <p:cNvPr id="8" name="Picture 7">
            <a:extLst>
              <a:ext uri="{FF2B5EF4-FFF2-40B4-BE49-F238E27FC236}">
                <a16:creationId xmlns:a16="http://schemas.microsoft.com/office/drawing/2014/main" id="{DB1AD55E-2C0A-B0DA-F2C1-9911B2322D5B}"/>
              </a:ext>
            </a:extLst>
          </p:cNvPr>
          <p:cNvPicPr/>
          <p:nvPr userDrawn="1"/>
        </p:nvPicPr>
        <p:blipFill>
          <a:blip r:embed="rId14">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Tree>
    <p:extLst>
      <p:ext uri="{BB962C8B-B14F-4D97-AF65-F5344CB8AC3E}">
        <p14:creationId xmlns:p14="http://schemas.microsoft.com/office/powerpoint/2010/main" val="3049650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hyperlink" Target="https://www.rawpixel.com/search/inventory" TargetMode="External"/><Relationship Id="rId3" Type="http://schemas.openxmlformats.org/officeDocument/2006/relationships/image" Target="../media/image78.png"/><Relationship Id="rId7" Type="http://schemas.microsoft.com/office/2007/relationships/hdphoto" Target="../media/hdphoto2.wdp"/><Relationship Id="rId12"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79.png"/><Relationship Id="rId11" Type="http://schemas.openxmlformats.org/officeDocument/2006/relationships/hyperlink" Target="https://pixabay.com/en/customer-service-1433639/" TargetMode="External"/><Relationship Id="rId5" Type="http://schemas.openxmlformats.org/officeDocument/2006/relationships/hyperlink" Target="https://www.pngall.com/manufacture-png/" TargetMode="External"/><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80.png"/></Relationships>
</file>

<file path=ppt/slides/_rels/slide16.xml.rels><?xml version="1.0" encoding="UTF-8" standalone="yes"?>
<Relationships xmlns="http://schemas.openxmlformats.org/package/2006/relationships"><Relationship Id="rId8" Type="http://schemas.openxmlformats.org/officeDocument/2006/relationships/hyperlink" Target="https://www.rawpixel.com/search/inventory" TargetMode="External"/><Relationship Id="rId3" Type="http://schemas.openxmlformats.org/officeDocument/2006/relationships/image" Target="../media/image78.png"/><Relationship Id="rId7" Type="http://schemas.microsoft.com/office/2007/relationships/hdphoto" Target="../media/hdphoto2.wdp"/><Relationship Id="rId12"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79.png"/><Relationship Id="rId11" Type="http://schemas.openxmlformats.org/officeDocument/2006/relationships/hyperlink" Target="https://pixabay.com/en/customer-service-1433639/" TargetMode="External"/><Relationship Id="rId5" Type="http://schemas.openxmlformats.org/officeDocument/2006/relationships/hyperlink" Target="https://www.pngall.com/manufacture-png/" TargetMode="External"/><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JPG"/><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image" Target="../media/image81.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84.png"/><Relationship Id="rId4" Type="http://schemas.openxmlformats.org/officeDocument/2006/relationships/image" Target="../media/image83.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86.png"/><Relationship Id="rId4" Type="http://schemas.openxmlformats.org/officeDocument/2006/relationships/image" Target="../media/image85.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G"/><Relationship Id="rId7"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2.JPG"/><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jpg"/><Relationship Id="rId4" Type="http://schemas.openxmlformats.org/officeDocument/2006/relationships/image" Target="../media/image30.jp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2.jpg"/><Relationship Id="rId4" Type="http://schemas.openxmlformats.org/officeDocument/2006/relationships/image" Target="../media/image37.png"/><Relationship Id="rId9" Type="http://schemas.openxmlformats.org/officeDocument/2006/relationships/image" Target="../media/image41.jpg"/></Relationships>
</file>

<file path=ppt/slides/_rels/slide8.xml.rels><?xml version="1.0" encoding="UTF-8" standalone="yes"?>
<Relationships xmlns="http://schemas.openxmlformats.org/package/2006/relationships"><Relationship Id="rId8" Type="http://schemas.openxmlformats.org/officeDocument/2006/relationships/image" Target="../media/image2.JPG"/><Relationship Id="rId13" Type="http://schemas.openxmlformats.org/officeDocument/2006/relationships/image" Target="../media/image53.jpeg"/><Relationship Id="rId18" Type="http://schemas.openxmlformats.org/officeDocument/2006/relationships/image" Target="../media/image58.png"/><Relationship Id="rId26" Type="http://schemas.openxmlformats.org/officeDocument/2006/relationships/image" Target="../media/image66.png"/><Relationship Id="rId3" Type="http://schemas.openxmlformats.org/officeDocument/2006/relationships/image" Target="../media/image44.svg"/><Relationship Id="rId21" Type="http://schemas.openxmlformats.org/officeDocument/2006/relationships/image" Target="../media/image61.png"/><Relationship Id="rId7" Type="http://schemas.openxmlformats.org/officeDocument/2006/relationships/image" Target="../media/image48.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43.png"/><Relationship Id="rId16" Type="http://schemas.openxmlformats.org/officeDocument/2006/relationships/image" Target="../media/image56.png"/><Relationship Id="rId20" Type="http://schemas.openxmlformats.org/officeDocument/2006/relationships/image" Target="../media/image60.png"/><Relationship Id="rId29"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47.svg"/><Relationship Id="rId11" Type="http://schemas.openxmlformats.org/officeDocument/2006/relationships/image" Target="../media/image51.png"/><Relationship Id="rId24" Type="http://schemas.openxmlformats.org/officeDocument/2006/relationships/image" Target="../media/image64.png"/><Relationship Id="rId5" Type="http://schemas.openxmlformats.org/officeDocument/2006/relationships/image" Target="../media/image46.png"/><Relationship Id="rId15" Type="http://schemas.openxmlformats.org/officeDocument/2006/relationships/image" Target="../media/image55.png"/><Relationship Id="rId23" Type="http://schemas.openxmlformats.org/officeDocument/2006/relationships/image" Target="../media/image63.png"/><Relationship Id="rId28" Type="http://schemas.openxmlformats.org/officeDocument/2006/relationships/image" Target="../media/image68.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5.jpe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 Id="rId27" Type="http://schemas.openxmlformats.org/officeDocument/2006/relationships/image" Target="../media/image67.png"/><Relationship Id="rId30"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6.xml"/><Relationship Id="rId5" Type="http://schemas.openxmlformats.org/officeDocument/2006/relationships/image" Target="../media/image74.png"/><Relationship Id="rId4" Type="http://schemas.openxmlformats.org/officeDocument/2006/relationships/image" Target="../media/image7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FD5F04-EFC5-BCE0-4736-9FF127402EB6}"/>
              </a:ext>
            </a:extLst>
          </p:cNvPr>
          <p:cNvPicPr/>
          <p:nvPr/>
        </p:nvPicPr>
        <p:blipFill>
          <a:blip r:embed="rId2">
            <a:extLst>
              <a:ext uri="{28A0092B-C50C-407E-A947-70E740481C1C}">
                <a14:useLocalDpi xmlns:a14="http://schemas.microsoft.com/office/drawing/2010/main" val="0"/>
              </a:ext>
            </a:extLst>
          </a:blip>
          <a:stretch>
            <a:fillRect/>
          </a:stretch>
        </p:blipFill>
        <p:spPr>
          <a:xfrm>
            <a:off x="8719144" y="327899"/>
            <a:ext cx="3297394" cy="663993"/>
          </a:xfrm>
          <a:prstGeom prst="rect">
            <a:avLst/>
          </a:prstGeom>
        </p:spPr>
      </p:pic>
      <p:sp>
        <p:nvSpPr>
          <p:cNvPr id="2" name="Title 1">
            <a:extLst>
              <a:ext uri="{FF2B5EF4-FFF2-40B4-BE49-F238E27FC236}">
                <a16:creationId xmlns:a16="http://schemas.microsoft.com/office/drawing/2014/main" id="{E10192A7-890E-84E4-739B-F41DA7A53787}"/>
              </a:ext>
            </a:extLst>
          </p:cNvPr>
          <p:cNvSpPr>
            <a:spLocks noGrp="1"/>
          </p:cNvSpPr>
          <p:nvPr>
            <p:ph type="ctrTitle"/>
          </p:nvPr>
        </p:nvSpPr>
        <p:spPr>
          <a:xfrm>
            <a:off x="587666" y="2115488"/>
            <a:ext cx="11016668" cy="2122714"/>
          </a:xfrm>
        </p:spPr>
        <p:txBody>
          <a:bodyPr>
            <a:noAutofit/>
          </a:bodyPr>
          <a:lstStyle/>
          <a:p>
            <a:pPr algn="l">
              <a:lnSpc>
                <a:spcPct val="150000"/>
              </a:lnSpc>
            </a:pPr>
            <a:r>
              <a:rPr lang="en-US" sz="3600" dirty="0">
                <a:latin typeface="+mn-lt"/>
                <a:cs typeface="Arial" panose="020B0604020202020204" pitchFamily="34" charset="0"/>
              </a:rPr>
              <a:t>Exclusive Case Studies on Supply Chain Management</a:t>
            </a:r>
            <a:br>
              <a:rPr lang="en-US" sz="3600" dirty="0">
                <a:latin typeface="+mn-lt"/>
                <a:cs typeface="Arial" panose="020B0604020202020204" pitchFamily="34" charset="0"/>
              </a:rPr>
            </a:br>
            <a:r>
              <a:rPr lang="en-US" sz="3200" dirty="0">
                <a:latin typeface="+mn-lt"/>
                <a:cs typeface="Arial" panose="020B0604020202020204" pitchFamily="34" charset="0"/>
              </a:rPr>
              <a:t>Case Study: Demand Planning</a:t>
            </a:r>
            <a:br>
              <a:rPr lang="en-US" sz="3200" dirty="0">
                <a:latin typeface="+mn-lt"/>
                <a:cs typeface="Arial" panose="020B0604020202020204" pitchFamily="34" charset="0"/>
              </a:rPr>
            </a:br>
            <a:r>
              <a:rPr lang="en-US" sz="3200" b="0" dirty="0">
                <a:latin typeface="+mn-lt"/>
                <a:cs typeface="Arial" panose="020B0604020202020204" pitchFamily="34" charset="0"/>
              </a:rPr>
              <a:t>15-Feb-2026</a:t>
            </a:r>
          </a:p>
        </p:txBody>
      </p:sp>
    </p:spTree>
    <p:extLst>
      <p:ext uri="{BB962C8B-B14F-4D97-AF65-F5344CB8AC3E}">
        <p14:creationId xmlns:p14="http://schemas.microsoft.com/office/powerpoint/2010/main" val="619386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D86C0F6-BDA4-29DE-0D6C-0A6A522F0584}"/>
              </a:ext>
            </a:extLst>
          </p:cNvPr>
          <p:cNvSpPr/>
          <p:nvPr/>
        </p:nvSpPr>
        <p:spPr>
          <a:xfrm>
            <a:off x="237393" y="1177663"/>
            <a:ext cx="3714184" cy="2288970"/>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b="1" dirty="0"/>
              <a:t>Lower operating cost</a:t>
            </a:r>
          </a:p>
          <a:p>
            <a:pPr marL="90488" indent="-90488">
              <a:spcBef>
                <a:spcPts val="600"/>
              </a:spcBef>
              <a:buFont typeface="Arial" panose="020B0604020202020204" pitchFamily="34" charset="0"/>
              <a:buChar char="•"/>
            </a:pPr>
            <a:r>
              <a:rPr lang="en-US" sz="1200" dirty="0"/>
              <a:t>Upto ~87% cost savings on resources (source: Everest Consulting, 2023)</a:t>
            </a:r>
          </a:p>
          <a:p>
            <a:pPr marL="90488" indent="-90488">
              <a:spcBef>
                <a:spcPts val="600"/>
              </a:spcBef>
              <a:buFont typeface="Arial" panose="020B0604020202020204" pitchFamily="34" charset="0"/>
              <a:buChar char="•"/>
            </a:pPr>
            <a:r>
              <a:rPr lang="en-US" sz="1200" dirty="0"/>
              <a:t>Shift from fixed operating cost and capital cost to variable operating cost</a:t>
            </a:r>
          </a:p>
        </p:txBody>
      </p:sp>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p:txBody>
          <a:bodyPr/>
          <a:lstStyle/>
          <a:p>
            <a:r>
              <a:rPr lang="en-US" dirty="0">
                <a:solidFill>
                  <a:srgbClr val="084E5C"/>
                </a:solidFill>
                <a:latin typeface="+mn-lt"/>
              </a:rPr>
              <a:t>Why offshore supply chain activities to India?</a:t>
            </a:r>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190500" y="467822"/>
            <a:ext cx="11163300"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Lower operating cost | Established model | Business resilience | Digital and data | Talent pool | Continuous improvement</a:t>
            </a:r>
          </a:p>
        </p:txBody>
      </p:sp>
      <p:sp>
        <p:nvSpPr>
          <p:cNvPr id="4" name="Rectangle 3">
            <a:extLst>
              <a:ext uri="{FF2B5EF4-FFF2-40B4-BE49-F238E27FC236}">
                <a16:creationId xmlns:a16="http://schemas.microsoft.com/office/drawing/2014/main" id="{40A2D180-9997-2B50-D34B-F22A81093BDD}"/>
              </a:ext>
            </a:extLst>
          </p:cNvPr>
          <p:cNvSpPr/>
          <p:nvPr/>
        </p:nvSpPr>
        <p:spPr>
          <a:xfrm>
            <a:off x="4113480" y="1177663"/>
            <a:ext cx="3714184" cy="2288970"/>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b="1" dirty="0"/>
              <a:t>Established offshore delivery model</a:t>
            </a:r>
          </a:p>
          <a:p>
            <a:pPr marL="90488" indent="-90488">
              <a:spcBef>
                <a:spcPts val="600"/>
              </a:spcBef>
              <a:buFont typeface="Arial" panose="020B0604020202020204" pitchFamily="34" charset="0"/>
              <a:buChar char="•"/>
            </a:pPr>
            <a:r>
              <a:rPr lang="en-US" sz="1200" dirty="0"/>
              <a:t>Globalization, technology advancement enabling remote working, and increasing need of cost reduction are key drivers</a:t>
            </a:r>
          </a:p>
          <a:p>
            <a:pPr marL="90488" indent="-90488">
              <a:spcBef>
                <a:spcPts val="600"/>
              </a:spcBef>
              <a:buFont typeface="Arial" panose="020B0604020202020204" pitchFamily="34" charset="0"/>
              <a:buChar char="•"/>
            </a:pPr>
            <a:r>
              <a:rPr lang="en-US" sz="1200" dirty="0"/>
              <a:t>~2.4mn FTEs are employed by offshore business services of global companies, in addition to a substantially higher number outsourced to third parties</a:t>
            </a:r>
          </a:p>
          <a:p>
            <a:pPr marL="90488" indent="-90488">
              <a:spcBef>
                <a:spcPts val="600"/>
              </a:spcBef>
              <a:buFont typeface="Arial" panose="020B0604020202020204" pitchFamily="34" charset="0"/>
              <a:buChar char="•"/>
            </a:pPr>
            <a:r>
              <a:rPr lang="en-US" sz="1200" dirty="0"/>
              <a:t>India continues as the most popular offshore services destination accounting for ~50% of the deployed headcount</a:t>
            </a:r>
          </a:p>
        </p:txBody>
      </p:sp>
      <p:sp>
        <p:nvSpPr>
          <p:cNvPr id="6" name="Rectangle 5">
            <a:extLst>
              <a:ext uri="{FF2B5EF4-FFF2-40B4-BE49-F238E27FC236}">
                <a16:creationId xmlns:a16="http://schemas.microsoft.com/office/drawing/2014/main" id="{DC42FE90-7F1E-8E8C-413A-580454334A8C}"/>
              </a:ext>
            </a:extLst>
          </p:cNvPr>
          <p:cNvSpPr/>
          <p:nvPr/>
        </p:nvSpPr>
        <p:spPr>
          <a:xfrm>
            <a:off x="237393" y="3750089"/>
            <a:ext cx="3714184" cy="2288970"/>
          </a:xfrm>
          <a:prstGeom prst="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b="1" dirty="0"/>
              <a:t>Deep data and technology skills</a:t>
            </a:r>
          </a:p>
          <a:p>
            <a:pPr marL="90488" indent="-90488">
              <a:spcBef>
                <a:spcPts val="600"/>
              </a:spcBef>
              <a:buFont typeface="Arial" panose="020B0604020202020204" pitchFamily="34" charset="0"/>
              <a:buChar char="•"/>
            </a:pPr>
            <a:r>
              <a:rPr lang="en-US" sz="1200" dirty="0"/>
              <a:t>The supply chains across the world are witnessing a digital shake-up. To ride this transformation companies need resources which are data and digital native</a:t>
            </a:r>
          </a:p>
          <a:p>
            <a:pPr marL="90488" indent="-90488">
              <a:spcBef>
                <a:spcPts val="600"/>
              </a:spcBef>
              <a:buFont typeface="Arial" panose="020B0604020202020204" pitchFamily="34" charset="0"/>
              <a:buChar char="•"/>
            </a:pPr>
            <a:r>
              <a:rPr lang="en-US" sz="1200" dirty="0"/>
              <a:t>With its well matured </a:t>
            </a:r>
            <a:r>
              <a:rPr lang="en-US" sz="1200" dirty="0" err="1"/>
              <a:t>ITeS</a:t>
            </a:r>
            <a:r>
              <a:rPr lang="en-US" sz="1200" dirty="0"/>
              <a:t> ecosystem, India is well positioned to fulfill such need</a:t>
            </a:r>
          </a:p>
        </p:txBody>
      </p:sp>
      <p:sp>
        <p:nvSpPr>
          <p:cNvPr id="8" name="Rectangle 7">
            <a:extLst>
              <a:ext uri="{FF2B5EF4-FFF2-40B4-BE49-F238E27FC236}">
                <a16:creationId xmlns:a16="http://schemas.microsoft.com/office/drawing/2014/main" id="{A06F85B2-B748-A497-B26F-A5D3B99E7D2A}"/>
              </a:ext>
            </a:extLst>
          </p:cNvPr>
          <p:cNvSpPr/>
          <p:nvPr/>
        </p:nvSpPr>
        <p:spPr>
          <a:xfrm>
            <a:off x="4113480" y="3750089"/>
            <a:ext cx="3714184" cy="2288970"/>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b="1" dirty="0"/>
              <a:t>Large experienced talent pool</a:t>
            </a:r>
          </a:p>
          <a:p>
            <a:pPr marL="90488" indent="-90488">
              <a:spcBef>
                <a:spcPts val="600"/>
              </a:spcBef>
              <a:buFont typeface="Arial" panose="020B0604020202020204" pitchFamily="34" charset="0"/>
              <a:buChar char="•"/>
            </a:pPr>
            <a:r>
              <a:rPr lang="en-US" sz="1200" dirty="0"/>
              <a:t>Convergence of operational, supply chain domain and data &amp; technology expertise requires multi-skilled employees</a:t>
            </a:r>
          </a:p>
          <a:p>
            <a:pPr marL="90488" indent="-90488">
              <a:spcBef>
                <a:spcPts val="600"/>
              </a:spcBef>
              <a:buFont typeface="Arial" panose="020B0604020202020204" pitchFamily="34" charset="0"/>
              <a:buChar char="•"/>
            </a:pPr>
            <a:r>
              <a:rPr lang="en-US" sz="1200" dirty="0"/>
              <a:t>With its burgeoning domestic sector, India has access to abundant pool of experienced supply chain resources</a:t>
            </a:r>
          </a:p>
        </p:txBody>
      </p:sp>
      <p:sp>
        <p:nvSpPr>
          <p:cNvPr id="9" name="Rectangle 8">
            <a:extLst>
              <a:ext uri="{FF2B5EF4-FFF2-40B4-BE49-F238E27FC236}">
                <a16:creationId xmlns:a16="http://schemas.microsoft.com/office/drawing/2014/main" id="{9646BBEE-4CE9-582F-990B-4F257A1DDB6E}"/>
              </a:ext>
            </a:extLst>
          </p:cNvPr>
          <p:cNvSpPr/>
          <p:nvPr/>
        </p:nvSpPr>
        <p:spPr>
          <a:xfrm>
            <a:off x="7985441" y="1177663"/>
            <a:ext cx="3714184" cy="2288970"/>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b="1" dirty="0"/>
              <a:t>Business resilience</a:t>
            </a:r>
          </a:p>
          <a:p>
            <a:pPr marL="90488" indent="-90488">
              <a:spcBef>
                <a:spcPts val="600"/>
              </a:spcBef>
              <a:buFont typeface="Arial" panose="020B0604020202020204" pitchFamily="34" charset="0"/>
              <a:buChar char="•"/>
            </a:pPr>
            <a:r>
              <a:rPr lang="en-US" sz="1200" dirty="0"/>
              <a:t>Flexibility in ramping up and down</a:t>
            </a:r>
          </a:p>
          <a:p>
            <a:pPr marL="90488" indent="-90488">
              <a:spcBef>
                <a:spcPts val="600"/>
              </a:spcBef>
              <a:buFont typeface="Arial" panose="020B0604020202020204" pitchFamily="34" charset="0"/>
              <a:buChar char="•"/>
            </a:pPr>
            <a:r>
              <a:rPr lang="en-US" sz="1200" dirty="0"/>
              <a:t>Strategic alliances with fewer but reliable outsourcing providers can guarantee ongoing operations at times of disruption</a:t>
            </a:r>
          </a:p>
          <a:p>
            <a:pPr marL="90488" indent="-90488">
              <a:spcBef>
                <a:spcPts val="600"/>
              </a:spcBef>
              <a:buFont typeface="Arial" panose="020B0604020202020204" pitchFamily="34" charset="0"/>
              <a:buChar char="•"/>
            </a:pPr>
            <a:r>
              <a:rPr lang="en-US" sz="1200" dirty="0"/>
              <a:t>Extending working hours of the organization through addition of time zones</a:t>
            </a:r>
          </a:p>
          <a:p>
            <a:pPr algn="ctr">
              <a:spcBef>
                <a:spcPts val="600"/>
              </a:spcBef>
            </a:pPr>
            <a:endParaRPr lang="en-US" sz="1200" dirty="0"/>
          </a:p>
        </p:txBody>
      </p:sp>
      <p:sp>
        <p:nvSpPr>
          <p:cNvPr id="10" name="Rectangle 9">
            <a:extLst>
              <a:ext uri="{FF2B5EF4-FFF2-40B4-BE49-F238E27FC236}">
                <a16:creationId xmlns:a16="http://schemas.microsoft.com/office/drawing/2014/main" id="{193AED67-3863-D060-D825-50CEFF834DBE}"/>
              </a:ext>
            </a:extLst>
          </p:cNvPr>
          <p:cNvSpPr/>
          <p:nvPr/>
        </p:nvSpPr>
        <p:spPr>
          <a:xfrm>
            <a:off x="7985441" y="3750089"/>
            <a:ext cx="3714184" cy="2288970"/>
          </a:xfrm>
          <a:prstGeom prst="rect">
            <a:avLst/>
          </a:prstGeom>
          <a:solidFill>
            <a:srgbClr val="99000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b="1" dirty="0"/>
              <a:t>   Continuous improvement and innovation</a:t>
            </a:r>
          </a:p>
          <a:p>
            <a:pPr marL="90488" indent="-90488">
              <a:spcBef>
                <a:spcPts val="600"/>
              </a:spcBef>
              <a:buFont typeface="Arial" panose="020B0604020202020204" pitchFamily="34" charset="0"/>
              <a:buChar char="•"/>
            </a:pPr>
            <a:r>
              <a:rPr lang="en-US" sz="1200" dirty="0"/>
              <a:t>The evolving operating model has established a process of continuous improvement and innovation in the offshored activities</a:t>
            </a:r>
          </a:p>
          <a:p>
            <a:pPr marL="90488" indent="-90488">
              <a:spcBef>
                <a:spcPts val="600"/>
              </a:spcBef>
              <a:buFont typeface="Arial" panose="020B0604020202020204" pitchFamily="34" charset="0"/>
              <a:buChar char="•"/>
            </a:pPr>
            <a:r>
              <a:rPr lang="en-US" sz="1200" dirty="0"/>
              <a:t>These are also driven by underlying contractual obligations</a:t>
            </a:r>
          </a:p>
          <a:p>
            <a:pPr algn="ctr">
              <a:spcBef>
                <a:spcPts val="600"/>
              </a:spcBef>
            </a:pPr>
            <a:endParaRPr lang="en-US" sz="1200" dirty="0"/>
          </a:p>
        </p:txBody>
      </p:sp>
      <p:sp>
        <p:nvSpPr>
          <p:cNvPr id="11" name="Oval 10">
            <a:extLst>
              <a:ext uri="{FF2B5EF4-FFF2-40B4-BE49-F238E27FC236}">
                <a16:creationId xmlns:a16="http://schemas.microsoft.com/office/drawing/2014/main" id="{B4F351C7-05BF-4FAE-773F-48AE4752BCB2}"/>
              </a:ext>
            </a:extLst>
          </p:cNvPr>
          <p:cNvSpPr/>
          <p:nvPr/>
        </p:nvSpPr>
        <p:spPr>
          <a:xfrm>
            <a:off x="149952" y="1040909"/>
            <a:ext cx="452595" cy="452595"/>
          </a:xfrm>
          <a:prstGeom prst="ellipse">
            <a:avLst/>
          </a:prstGeom>
          <a:solidFill>
            <a:schemeClr val="accent2">
              <a:lumMod val="5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2E90DA6C-9B6E-B071-F36E-B0011216504E}"/>
              </a:ext>
            </a:extLst>
          </p:cNvPr>
          <p:cNvSpPr/>
          <p:nvPr/>
        </p:nvSpPr>
        <p:spPr>
          <a:xfrm>
            <a:off x="3985069" y="1040909"/>
            <a:ext cx="452595" cy="452595"/>
          </a:xfrm>
          <a:prstGeom prst="ellipse">
            <a:avLst/>
          </a:prstGeom>
          <a:solidFill>
            <a:schemeClr val="accent3">
              <a:lumMod val="5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8932423C-98AB-7828-450E-3117F0E65BDC}"/>
              </a:ext>
            </a:extLst>
          </p:cNvPr>
          <p:cNvSpPr/>
          <p:nvPr/>
        </p:nvSpPr>
        <p:spPr>
          <a:xfrm>
            <a:off x="7872847" y="1040909"/>
            <a:ext cx="452595" cy="452595"/>
          </a:xfrm>
          <a:prstGeom prst="ellipse">
            <a:avLst/>
          </a:prstGeom>
          <a:solidFill>
            <a:schemeClr val="accent4">
              <a:lumMod val="5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4" name="Oval 13">
            <a:extLst>
              <a:ext uri="{FF2B5EF4-FFF2-40B4-BE49-F238E27FC236}">
                <a16:creationId xmlns:a16="http://schemas.microsoft.com/office/drawing/2014/main" id="{46962A98-F026-1C1C-707A-8E72CCD3783D}"/>
              </a:ext>
            </a:extLst>
          </p:cNvPr>
          <p:cNvSpPr/>
          <p:nvPr/>
        </p:nvSpPr>
        <p:spPr>
          <a:xfrm>
            <a:off x="7872847" y="3617362"/>
            <a:ext cx="452595" cy="452595"/>
          </a:xfrm>
          <a:prstGeom prst="ellipse">
            <a:avLst/>
          </a:prstGeom>
          <a:solidFill>
            <a:srgbClr val="990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 name="Oval 16">
            <a:extLst>
              <a:ext uri="{FF2B5EF4-FFF2-40B4-BE49-F238E27FC236}">
                <a16:creationId xmlns:a16="http://schemas.microsoft.com/office/drawing/2014/main" id="{FAA070F5-512B-F77B-ACE2-C7F48797CC4A}"/>
              </a:ext>
            </a:extLst>
          </p:cNvPr>
          <p:cNvSpPr/>
          <p:nvPr/>
        </p:nvSpPr>
        <p:spPr>
          <a:xfrm>
            <a:off x="3985069" y="3617362"/>
            <a:ext cx="452595" cy="452595"/>
          </a:xfrm>
          <a:prstGeom prst="ellipse">
            <a:avLst/>
          </a:prstGeom>
          <a:solidFill>
            <a:schemeClr val="accent6">
              <a:lumMod val="5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8" name="Oval 17">
            <a:extLst>
              <a:ext uri="{FF2B5EF4-FFF2-40B4-BE49-F238E27FC236}">
                <a16:creationId xmlns:a16="http://schemas.microsoft.com/office/drawing/2014/main" id="{9DF3EE5C-B57C-4050-8684-9AF57FF929D4}"/>
              </a:ext>
            </a:extLst>
          </p:cNvPr>
          <p:cNvSpPr/>
          <p:nvPr/>
        </p:nvSpPr>
        <p:spPr>
          <a:xfrm>
            <a:off x="149952" y="3617362"/>
            <a:ext cx="452595" cy="452595"/>
          </a:xfrm>
          <a:prstGeom prst="ellipse">
            <a:avLst/>
          </a:prstGeom>
          <a:solidFill>
            <a:schemeClr val="accent5">
              <a:lumMod val="5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4025817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546ADD5A-A72D-8770-773B-3B9BF640A629}"/>
              </a:ext>
            </a:extLst>
          </p:cNvPr>
          <p:cNvSpPr txBox="1">
            <a:spLocks/>
          </p:cNvSpPr>
          <p:nvPr/>
        </p:nvSpPr>
        <p:spPr>
          <a:xfrm>
            <a:off x="626053" y="2534888"/>
            <a:ext cx="10939894" cy="6639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70000"/>
              </a:lnSpc>
            </a:pPr>
            <a:r>
              <a:rPr lang="en-US" sz="3200" b="1" dirty="0">
                <a:latin typeface="+mn-lt"/>
                <a:cs typeface="Arial" panose="020B0604020202020204" pitchFamily="34" charset="0"/>
              </a:rPr>
              <a:t>Supply Chain Playbook</a:t>
            </a:r>
          </a:p>
        </p:txBody>
      </p:sp>
      <p:pic>
        <p:nvPicPr>
          <p:cNvPr id="8" name="Picture 7">
            <a:extLst>
              <a:ext uri="{FF2B5EF4-FFF2-40B4-BE49-F238E27FC236}">
                <a16:creationId xmlns:a16="http://schemas.microsoft.com/office/drawing/2014/main" id="{42901AFF-106C-6B9E-3A97-31844929F3D4}"/>
              </a:ext>
            </a:extLst>
          </p:cNvPr>
          <p:cNvPicPr/>
          <p:nvPr/>
        </p:nvPicPr>
        <p:blipFill>
          <a:blip r:embed="rId2">
            <a:extLst>
              <a:ext uri="{28A0092B-C50C-407E-A947-70E740481C1C}">
                <a14:useLocalDpi xmlns:a14="http://schemas.microsoft.com/office/drawing/2010/main" val="0"/>
              </a:ext>
            </a:extLst>
          </a:blip>
          <a:stretch>
            <a:fillRect/>
          </a:stretch>
        </p:blipFill>
        <p:spPr>
          <a:xfrm>
            <a:off x="8719144" y="327899"/>
            <a:ext cx="3297394" cy="663993"/>
          </a:xfrm>
          <a:prstGeom prst="rect">
            <a:avLst/>
          </a:prstGeom>
        </p:spPr>
      </p:pic>
    </p:spTree>
    <p:extLst>
      <p:ext uri="{BB962C8B-B14F-4D97-AF65-F5344CB8AC3E}">
        <p14:creationId xmlns:p14="http://schemas.microsoft.com/office/powerpoint/2010/main" val="2464145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33BFE-5749-8C07-2845-083A0B69A2A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B96F51E-3F51-ABE2-C452-E5AF11258D99}"/>
              </a:ext>
            </a:extLst>
          </p:cNvPr>
          <p:cNvPicPr/>
          <p:nvPr/>
        </p:nvPicPr>
        <p:blipFill>
          <a:blip r:embed="rId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pic>
        <p:nvPicPr>
          <p:cNvPr id="2" name="Picture 1">
            <a:extLst>
              <a:ext uri="{FF2B5EF4-FFF2-40B4-BE49-F238E27FC236}">
                <a16:creationId xmlns:a16="http://schemas.microsoft.com/office/drawing/2014/main" id="{972A0AB8-FFF3-0591-C078-B6358E2BAB27}"/>
              </a:ext>
            </a:extLst>
          </p:cNvPr>
          <p:cNvPicPr>
            <a:picLocks noChangeAspect="1"/>
          </p:cNvPicPr>
          <p:nvPr/>
        </p:nvPicPr>
        <p:blipFill>
          <a:blip r:embed="rId3">
            <a:extLst>
              <a:ext uri="{28A0092B-C50C-407E-A947-70E740481C1C}">
                <a14:useLocalDpi xmlns:a14="http://schemas.microsoft.com/office/drawing/2010/main" val="0"/>
              </a:ext>
            </a:extLst>
          </a:blip>
          <a:srcRect t="4505"/>
          <a:stretch>
            <a:fillRect/>
          </a:stretch>
        </p:blipFill>
        <p:spPr>
          <a:xfrm>
            <a:off x="93306" y="0"/>
            <a:ext cx="11383347" cy="6114653"/>
          </a:xfrm>
          <a:prstGeom prst="rect">
            <a:avLst/>
          </a:prstGeom>
        </p:spPr>
      </p:pic>
    </p:spTree>
    <p:extLst>
      <p:ext uri="{BB962C8B-B14F-4D97-AF65-F5344CB8AC3E}">
        <p14:creationId xmlns:p14="http://schemas.microsoft.com/office/powerpoint/2010/main" val="2284950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E950A-1AA3-1430-FECD-25A0CC127E77}"/>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B35661E6-C37D-C8EC-6B7E-9775221DB665}"/>
              </a:ext>
            </a:extLst>
          </p:cNvPr>
          <p:cNvSpPr txBox="1"/>
          <p:nvPr/>
        </p:nvSpPr>
        <p:spPr>
          <a:xfrm>
            <a:off x="166596" y="20032"/>
            <a:ext cx="3763148" cy="830997"/>
          </a:xfrm>
          <a:prstGeom prst="rect">
            <a:avLst/>
          </a:prstGeom>
          <a:noFill/>
        </p:spPr>
        <p:txBody>
          <a:bodyPr wrap="square" rtlCol="0">
            <a:spAutoFit/>
          </a:bodyPr>
          <a:lstStyle/>
          <a:p>
            <a:r>
              <a:rPr lang="en-US" sz="2400" b="1" dirty="0">
                <a:cs typeface="Calibri" panose="020F0502020204030204" pitchFamily="34" charset="0"/>
              </a:rPr>
              <a:t>50 Exclusive Case Studies on </a:t>
            </a:r>
          </a:p>
          <a:p>
            <a:r>
              <a:rPr lang="en-US" sz="2400" b="1" dirty="0">
                <a:cs typeface="Calibri" panose="020F0502020204030204" pitchFamily="34" charset="0"/>
              </a:rPr>
              <a:t>Supply Chain Management</a:t>
            </a:r>
          </a:p>
        </p:txBody>
      </p:sp>
      <p:pic>
        <p:nvPicPr>
          <p:cNvPr id="3" name="Picture 2">
            <a:extLst>
              <a:ext uri="{FF2B5EF4-FFF2-40B4-BE49-F238E27FC236}">
                <a16:creationId xmlns:a16="http://schemas.microsoft.com/office/drawing/2014/main" id="{2F50D391-068F-C2B6-590E-2520A810DDB2}"/>
              </a:ext>
            </a:extLst>
          </p:cNvPr>
          <p:cNvPicPr/>
          <p:nvPr/>
        </p:nvPicPr>
        <p:blipFill>
          <a:blip r:embed="rId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9" name="TextBox 8">
            <a:extLst>
              <a:ext uri="{FF2B5EF4-FFF2-40B4-BE49-F238E27FC236}">
                <a16:creationId xmlns:a16="http://schemas.microsoft.com/office/drawing/2014/main" id="{B14489C6-8877-856A-ED89-2DE003F822CC}"/>
              </a:ext>
            </a:extLst>
          </p:cNvPr>
          <p:cNvSpPr txBox="1"/>
          <p:nvPr/>
        </p:nvSpPr>
        <p:spPr>
          <a:xfrm>
            <a:off x="256691" y="1161257"/>
            <a:ext cx="4166019" cy="4585871"/>
          </a:xfrm>
          <a:prstGeom prst="rect">
            <a:avLst/>
          </a:prstGeom>
          <a:noFill/>
          <a:ln>
            <a:solidFill>
              <a:schemeClr val="tx1"/>
            </a:solidFill>
          </a:ln>
        </p:spPr>
        <p:txBody>
          <a:bodyPr wrap="square" rtlCol="0">
            <a:spAutoFit/>
          </a:bodyPr>
          <a:lstStyle/>
          <a:p>
            <a:r>
              <a:rPr lang="en-IN" b="1" dirty="0"/>
              <a:t>What will you learn?</a:t>
            </a:r>
          </a:p>
          <a:p>
            <a:endParaRPr lang="en-IN" dirty="0"/>
          </a:p>
          <a:p>
            <a:pPr marL="285750" indent="-285750">
              <a:buFont typeface="Courier New" panose="02070309020205020404" pitchFamily="49" charset="0"/>
              <a:buChar char="o"/>
            </a:pPr>
            <a:r>
              <a:rPr lang="en-IN" sz="1600" dirty="0"/>
              <a:t>Structuring a Supply Chain Problem</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Location Planning to determine the most suitable location for the facility</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Supplier Selection and Contracting</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Demand Planning as a key component of Effective Supply Chain Planning</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Evaluating the Effectiveness of Inventory Strategy</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Interpreting Results</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Scenario based Simulations</a:t>
            </a:r>
          </a:p>
        </p:txBody>
      </p:sp>
      <p:pic>
        <p:nvPicPr>
          <p:cNvPr id="4" name="Picture 3">
            <a:extLst>
              <a:ext uri="{FF2B5EF4-FFF2-40B4-BE49-F238E27FC236}">
                <a16:creationId xmlns:a16="http://schemas.microsoft.com/office/drawing/2014/main" id="{4CECE877-722B-E9A2-DCA5-D858C5C289F5}"/>
              </a:ext>
            </a:extLst>
          </p:cNvPr>
          <p:cNvPicPr>
            <a:picLocks noChangeAspect="1"/>
          </p:cNvPicPr>
          <p:nvPr/>
        </p:nvPicPr>
        <p:blipFill>
          <a:blip r:embed="rId3">
            <a:extLst>
              <a:ext uri="{28A0092B-C50C-407E-A947-70E740481C1C}">
                <a14:useLocalDpi xmlns:a14="http://schemas.microsoft.com/office/drawing/2010/main" val="0"/>
              </a:ext>
            </a:extLst>
          </a:blip>
          <a:srcRect b="9760"/>
          <a:stretch>
            <a:fillRect/>
          </a:stretch>
        </p:blipFill>
        <p:spPr>
          <a:xfrm>
            <a:off x="5055636" y="20032"/>
            <a:ext cx="6771015" cy="6110180"/>
          </a:xfrm>
          <a:prstGeom prst="rect">
            <a:avLst/>
          </a:prstGeom>
        </p:spPr>
      </p:pic>
    </p:spTree>
    <p:extLst>
      <p:ext uri="{BB962C8B-B14F-4D97-AF65-F5344CB8AC3E}">
        <p14:creationId xmlns:p14="http://schemas.microsoft.com/office/powerpoint/2010/main" val="2331957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6D965-53DE-6DA3-5215-3C3C6A8617B5}"/>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E01BB9EE-AF5A-FB16-E790-4C5677C24FA4}"/>
              </a:ext>
            </a:extLst>
          </p:cNvPr>
          <p:cNvSpPr txBox="1"/>
          <p:nvPr/>
        </p:nvSpPr>
        <p:spPr>
          <a:xfrm>
            <a:off x="166595" y="20032"/>
            <a:ext cx="5202587" cy="461665"/>
          </a:xfrm>
          <a:prstGeom prst="rect">
            <a:avLst/>
          </a:prstGeom>
          <a:noFill/>
        </p:spPr>
        <p:txBody>
          <a:bodyPr wrap="square" rtlCol="0">
            <a:spAutoFit/>
          </a:bodyPr>
          <a:lstStyle/>
          <a:p>
            <a:r>
              <a:rPr lang="en-US" sz="2400" b="1" dirty="0">
                <a:cs typeface="Calibri" panose="020F0502020204030204" pitchFamily="34" charset="0"/>
              </a:rPr>
              <a:t>Case Study : Demand Planning</a:t>
            </a:r>
          </a:p>
        </p:txBody>
      </p:sp>
      <p:pic>
        <p:nvPicPr>
          <p:cNvPr id="3" name="Picture 2">
            <a:extLst>
              <a:ext uri="{FF2B5EF4-FFF2-40B4-BE49-F238E27FC236}">
                <a16:creationId xmlns:a16="http://schemas.microsoft.com/office/drawing/2014/main" id="{5274204D-6250-D152-A7B8-D1C50D11B6EF}"/>
              </a:ext>
            </a:extLst>
          </p:cNvPr>
          <p:cNvPicPr/>
          <p:nvPr/>
        </p:nvPicPr>
        <p:blipFill>
          <a:blip r:embed="rId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7" name="Title 1">
            <a:extLst>
              <a:ext uri="{FF2B5EF4-FFF2-40B4-BE49-F238E27FC236}">
                <a16:creationId xmlns:a16="http://schemas.microsoft.com/office/drawing/2014/main" id="{903543B1-AE27-F00A-57C3-817559F3908D}"/>
              </a:ext>
            </a:extLst>
          </p:cNvPr>
          <p:cNvSpPr txBox="1">
            <a:spLocks/>
          </p:cNvSpPr>
          <p:nvPr/>
        </p:nvSpPr>
        <p:spPr>
          <a:xfrm>
            <a:off x="251926" y="411600"/>
            <a:ext cx="1595535" cy="397037"/>
          </a:xfrm>
          <a:prstGeom prst="rect">
            <a:avLst/>
          </a:prstGeom>
          <a:noFill/>
          <a:effectLst/>
        </p:spPr>
        <p:txBody>
          <a:bodyPr vert="horz" wrap="square" lIns="0" tIns="45720" rIns="0" bIns="45720" rtlCol="0" anchor="b" anchorCtr="0">
            <a:noAutofit/>
          </a:bodyPr>
          <a:lstStyle>
            <a:lvl1pPr algn="l" defTabSz="914400" rtl="0" eaLnBrk="1" latinLnBrk="0" hangingPunct="1">
              <a:spcBef>
                <a:spcPct val="0"/>
              </a:spcBef>
              <a:buNone/>
              <a:defRPr sz="2400" b="1" kern="1200">
                <a:solidFill>
                  <a:schemeClr val="tx2"/>
                </a:solidFill>
                <a:latin typeface="+mj-lt"/>
                <a:ea typeface="+mj-ea"/>
                <a:cs typeface="+mj-cs"/>
              </a:defRPr>
            </a:lvl1pPr>
          </a:lstStyle>
          <a:p>
            <a:r>
              <a:rPr lang="en-US" sz="1800" b="0" dirty="0">
                <a:solidFill>
                  <a:schemeClr val="tx1"/>
                </a:solidFill>
                <a:latin typeface="+mn-lt"/>
              </a:rPr>
              <a:t>15-Feb-2026</a:t>
            </a:r>
          </a:p>
        </p:txBody>
      </p:sp>
      <p:sp>
        <p:nvSpPr>
          <p:cNvPr id="5" name="TextBox 4">
            <a:extLst>
              <a:ext uri="{FF2B5EF4-FFF2-40B4-BE49-F238E27FC236}">
                <a16:creationId xmlns:a16="http://schemas.microsoft.com/office/drawing/2014/main" id="{43BAF114-A8A6-DD45-85B4-ADC2B1552366}"/>
              </a:ext>
            </a:extLst>
          </p:cNvPr>
          <p:cNvSpPr txBox="1"/>
          <p:nvPr/>
        </p:nvSpPr>
        <p:spPr>
          <a:xfrm>
            <a:off x="251926" y="814694"/>
            <a:ext cx="4963886" cy="5286062"/>
          </a:xfrm>
          <a:prstGeom prst="rect">
            <a:avLst/>
          </a:prstGeom>
          <a:noFill/>
          <a:ln>
            <a:solidFill>
              <a:schemeClr val="tx1"/>
            </a:solidFill>
          </a:ln>
        </p:spPr>
        <p:txBody>
          <a:bodyPr wrap="square" rtlCol="0">
            <a:spAutoFit/>
          </a:bodyPr>
          <a:lstStyle/>
          <a:p>
            <a:r>
              <a:rPr lang="en-IN" sz="2000" b="1" dirty="0"/>
              <a:t>What will you learn?</a:t>
            </a:r>
          </a:p>
          <a:p>
            <a:endParaRPr lang="en-IN" sz="2000" dirty="0"/>
          </a:p>
          <a:p>
            <a:pPr marL="285750" indent="-285750">
              <a:lnSpc>
                <a:spcPts val="2100"/>
              </a:lnSpc>
              <a:buFont typeface="Courier New" panose="02070309020205020404" pitchFamily="49" charset="0"/>
              <a:buChar char="o"/>
            </a:pPr>
            <a:r>
              <a:rPr lang="en-IN" dirty="0"/>
              <a:t>Defining the Demand : SKU-Location-Time based Demand</a:t>
            </a:r>
          </a:p>
          <a:p>
            <a:pPr marL="285750" indent="-285750">
              <a:lnSpc>
                <a:spcPts val="2100"/>
              </a:lnSpc>
              <a:buFont typeface="Courier New" panose="02070309020205020404" pitchFamily="49" charset="0"/>
              <a:buChar char="o"/>
            </a:pPr>
            <a:endParaRPr lang="en-IN" dirty="0"/>
          </a:p>
          <a:p>
            <a:pPr marL="285750" indent="-285750">
              <a:lnSpc>
                <a:spcPts val="2100"/>
              </a:lnSpc>
              <a:buFont typeface="Courier New" panose="02070309020205020404" pitchFamily="49" charset="0"/>
              <a:buChar char="o"/>
            </a:pPr>
            <a:r>
              <a:rPr lang="en-IN" dirty="0"/>
              <a:t>Data Requirements &amp; Structuring the Data</a:t>
            </a:r>
          </a:p>
          <a:p>
            <a:pPr marL="285750" indent="-285750">
              <a:lnSpc>
                <a:spcPts val="2100"/>
              </a:lnSpc>
              <a:buFont typeface="Courier New" panose="02070309020205020404" pitchFamily="49" charset="0"/>
              <a:buChar char="o"/>
            </a:pPr>
            <a:endParaRPr lang="en-IN" dirty="0"/>
          </a:p>
          <a:p>
            <a:pPr marL="285750" indent="-285750">
              <a:lnSpc>
                <a:spcPts val="2100"/>
              </a:lnSpc>
              <a:buFont typeface="Courier New" panose="02070309020205020404" pitchFamily="49" charset="0"/>
              <a:buChar char="o"/>
            </a:pPr>
            <a:r>
              <a:rPr lang="en-IN" dirty="0"/>
              <a:t>Significance of Demand Planning </a:t>
            </a:r>
          </a:p>
          <a:p>
            <a:pPr marL="285750" indent="-285750">
              <a:lnSpc>
                <a:spcPts val="2100"/>
              </a:lnSpc>
              <a:buFont typeface="Courier New" panose="02070309020205020404" pitchFamily="49" charset="0"/>
              <a:buChar char="o"/>
            </a:pPr>
            <a:endParaRPr lang="en-IN" dirty="0"/>
          </a:p>
          <a:p>
            <a:pPr marL="285750" indent="-285750">
              <a:lnSpc>
                <a:spcPts val="2100"/>
              </a:lnSpc>
              <a:buFont typeface="Courier New" panose="02070309020205020404" pitchFamily="49" charset="0"/>
              <a:buChar char="o"/>
            </a:pPr>
            <a:r>
              <a:rPr lang="en-IN" dirty="0"/>
              <a:t>Demand Patterns - Concept of Variability</a:t>
            </a:r>
          </a:p>
          <a:p>
            <a:pPr marL="285750" indent="-285750">
              <a:lnSpc>
                <a:spcPts val="2100"/>
              </a:lnSpc>
              <a:buFont typeface="Courier New" panose="02070309020205020404" pitchFamily="49" charset="0"/>
              <a:buChar char="o"/>
            </a:pPr>
            <a:endParaRPr lang="en-IN" dirty="0"/>
          </a:p>
          <a:p>
            <a:pPr marL="285750" indent="-285750">
              <a:lnSpc>
                <a:spcPts val="2100"/>
              </a:lnSpc>
              <a:buFont typeface="Courier New" panose="02070309020205020404" pitchFamily="49" charset="0"/>
              <a:buChar char="o"/>
            </a:pPr>
            <a:r>
              <a:rPr lang="en-IN" dirty="0"/>
              <a:t>Forecasting Truisms</a:t>
            </a:r>
          </a:p>
          <a:p>
            <a:pPr marL="285750" indent="-285750">
              <a:lnSpc>
                <a:spcPts val="2100"/>
              </a:lnSpc>
              <a:buFont typeface="Courier New" panose="02070309020205020404" pitchFamily="49" charset="0"/>
              <a:buChar char="o"/>
            </a:pPr>
            <a:endParaRPr lang="en-IN" dirty="0"/>
          </a:p>
          <a:p>
            <a:pPr marL="285750" indent="-285750">
              <a:lnSpc>
                <a:spcPts val="2100"/>
              </a:lnSpc>
              <a:buFont typeface="Courier New" panose="02070309020205020404" pitchFamily="49" charset="0"/>
              <a:buChar char="o"/>
            </a:pPr>
            <a:r>
              <a:rPr lang="en-IN" dirty="0"/>
              <a:t>Concept of Risk Pooling as a Supply Chain Strategy</a:t>
            </a:r>
          </a:p>
          <a:p>
            <a:pPr marL="285750" indent="-285750">
              <a:lnSpc>
                <a:spcPts val="2100"/>
              </a:lnSpc>
              <a:buFont typeface="Courier New" panose="02070309020205020404" pitchFamily="49" charset="0"/>
              <a:buChar char="o"/>
            </a:pPr>
            <a:endParaRPr lang="en-IN" dirty="0"/>
          </a:p>
          <a:p>
            <a:pPr marL="285750" indent="-285750">
              <a:lnSpc>
                <a:spcPts val="2100"/>
              </a:lnSpc>
              <a:buFont typeface="Courier New" panose="02070309020205020404" pitchFamily="49" charset="0"/>
              <a:buChar char="o"/>
            </a:pPr>
            <a:r>
              <a:rPr lang="en-IN" dirty="0"/>
              <a:t>Impact of Aggregation on Inventory Levels</a:t>
            </a:r>
          </a:p>
          <a:p>
            <a:pPr marL="285750" indent="-285750">
              <a:lnSpc>
                <a:spcPts val="2100"/>
              </a:lnSpc>
              <a:buFont typeface="Courier New" panose="02070309020205020404" pitchFamily="49" charset="0"/>
              <a:buChar char="o"/>
            </a:pPr>
            <a:endParaRPr lang="en-IN" dirty="0"/>
          </a:p>
          <a:p>
            <a:pPr marL="285750" indent="-285750">
              <a:lnSpc>
                <a:spcPts val="2100"/>
              </a:lnSpc>
              <a:buFont typeface="Courier New" panose="02070309020205020404" pitchFamily="49" charset="0"/>
              <a:buChar char="o"/>
            </a:pPr>
            <a:r>
              <a:rPr lang="en-IN" dirty="0"/>
              <a:t>Scenario based Simulations</a:t>
            </a:r>
          </a:p>
        </p:txBody>
      </p:sp>
      <p:pic>
        <p:nvPicPr>
          <p:cNvPr id="4" name="Picture 3">
            <a:extLst>
              <a:ext uri="{FF2B5EF4-FFF2-40B4-BE49-F238E27FC236}">
                <a16:creationId xmlns:a16="http://schemas.microsoft.com/office/drawing/2014/main" id="{4D843D9D-E0CA-C8A3-224A-DAD4E4D0E2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4512" y="-20033"/>
            <a:ext cx="6190091" cy="6190091"/>
          </a:xfrm>
          <a:prstGeom prst="rect">
            <a:avLst/>
          </a:prstGeom>
        </p:spPr>
      </p:pic>
    </p:spTree>
    <p:extLst>
      <p:ext uri="{BB962C8B-B14F-4D97-AF65-F5344CB8AC3E}">
        <p14:creationId xmlns:p14="http://schemas.microsoft.com/office/powerpoint/2010/main" val="4006318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33DB32-7711-7214-86D0-0C7DFE37C081}"/>
              </a:ext>
            </a:extLst>
          </p:cNvPr>
          <p:cNvSpPr txBox="1"/>
          <p:nvPr/>
        </p:nvSpPr>
        <p:spPr>
          <a:xfrm>
            <a:off x="753425" y="854838"/>
            <a:ext cx="5142729" cy="1200329"/>
          </a:xfrm>
          <a:prstGeom prst="rect">
            <a:avLst/>
          </a:prstGeom>
          <a:solidFill>
            <a:schemeClr val="bg1">
              <a:lumMod val="85000"/>
            </a:schemeClr>
          </a:solidFill>
          <a:ln>
            <a:noFill/>
          </a:ln>
        </p:spPr>
        <p:txBody>
          <a:bodyPr wrap="square" rtlCol="0">
            <a:spAutoFit/>
          </a:bodyPr>
          <a:lstStyle/>
          <a:p>
            <a:r>
              <a:rPr lang="en-US" dirty="0">
                <a:latin typeface="Calibri" panose="020F0502020204030204" pitchFamily="34" charset="0"/>
                <a:cs typeface="Calibri" panose="020F0502020204030204" pitchFamily="34" charset="0"/>
              </a:rPr>
              <a:t>Management, Visibility and Planning interactions between Manufacturer and Suppliers ( Procure to Pay Cycle) as well as Manufacturer to Customers (Order to Cash Cycle)</a:t>
            </a:r>
          </a:p>
        </p:txBody>
      </p:sp>
      <p:sp>
        <p:nvSpPr>
          <p:cNvPr id="26" name="TextBox 25">
            <a:extLst>
              <a:ext uri="{FF2B5EF4-FFF2-40B4-BE49-F238E27FC236}">
                <a16:creationId xmlns:a16="http://schemas.microsoft.com/office/drawing/2014/main" id="{7E9ED85E-5F94-AF89-58A5-43FEA7D4D299}"/>
              </a:ext>
            </a:extLst>
          </p:cNvPr>
          <p:cNvSpPr txBox="1"/>
          <p:nvPr/>
        </p:nvSpPr>
        <p:spPr>
          <a:xfrm>
            <a:off x="5511800" y="3276600"/>
            <a:ext cx="577237" cy="369332"/>
          </a:xfrm>
          <a:prstGeom prst="rect">
            <a:avLst/>
          </a:prstGeom>
          <a:solidFill>
            <a:srgbClr val="5494A8"/>
          </a:solidFill>
          <a:ln>
            <a:solidFill>
              <a:schemeClr val="tx1"/>
            </a:solidFill>
          </a:ln>
        </p:spPr>
        <p:txBody>
          <a:bodyPr wrap="square" rtlCol="0">
            <a:spAutoFit/>
          </a:bodyPr>
          <a:lstStyle/>
          <a:p>
            <a:r>
              <a:rPr lang="en-US" b="1" dirty="0"/>
              <a:t>M 1</a:t>
            </a:r>
          </a:p>
        </p:txBody>
      </p:sp>
      <p:sp>
        <p:nvSpPr>
          <p:cNvPr id="27" name="TextBox 26">
            <a:extLst>
              <a:ext uri="{FF2B5EF4-FFF2-40B4-BE49-F238E27FC236}">
                <a16:creationId xmlns:a16="http://schemas.microsoft.com/office/drawing/2014/main" id="{FB20D2F9-885F-AA6F-DC5D-FDFEA7141BD1}"/>
              </a:ext>
            </a:extLst>
          </p:cNvPr>
          <p:cNvSpPr txBox="1"/>
          <p:nvPr/>
        </p:nvSpPr>
        <p:spPr>
          <a:xfrm>
            <a:off x="8178800" y="3276600"/>
            <a:ext cx="474867" cy="369332"/>
          </a:xfrm>
          <a:prstGeom prst="rect">
            <a:avLst/>
          </a:prstGeom>
          <a:solidFill>
            <a:srgbClr val="5494A8"/>
          </a:solidFill>
          <a:ln>
            <a:solidFill>
              <a:schemeClr val="tx1"/>
            </a:solidFill>
          </a:ln>
        </p:spPr>
        <p:txBody>
          <a:bodyPr wrap="square" rtlCol="0">
            <a:spAutoFit/>
          </a:bodyPr>
          <a:lstStyle/>
          <a:p>
            <a:r>
              <a:rPr lang="en-US" b="1" dirty="0"/>
              <a:t>C1</a:t>
            </a:r>
          </a:p>
        </p:txBody>
      </p:sp>
      <p:sp>
        <p:nvSpPr>
          <p:cNvPr id="28" name="TextBox 27">
            <a:extLst>
              <a:ext uri="{FF2B5EF4-FFF2-40B4-BE49-F238E27FC236}">
                <a16:creationId xmlns:a16="http://schemas.microsoft.com/office/drawing/2014/main" id="{B3832274-D22D-C7FE-B759-4CD6A629C673}"/>
              </a:ext>
            </a:extLst>
          </p:cNvPr>
          <p:cNvSpPr txBox="1"/>
          <p:nvPr/>
        </p:nvSpPr>
        <p:spPr>
          <a:xfrm>
            <a:off x="10604500" y="3276600"/>
            <a:ext cx="474867" cy="369332"/>
          </a:xfrm>
          <a:prstGeom prst="rect">
            <a:avLst/>
          </a:prstGeom>
          <a:solidFill>
            <a:srgbClr val="5494A8"/>
          </a:solidFill>
          <a:ln>
            <a:solidFill>
              <a:schemeClr val="tx1"/>
            </a:solidFill>
          </a:ln>
        </p:spPr>
        <p:txBody>
          <a:bodyPr wrap="square" rtlCol="0">
            <a:spAutoFit/>
          </a:bodyPr>
          <a:lstStyle/>
          <a:p>
            <a:r>
              <a:rPr lang="en-US" b="1" dirty="0"/>
              <a:t>C2</a:t>
            </a:r>
          </a:p>
        </p:txBody>
      </p:sp>
      <p:sp>
        <p:nvSpPr>
          <p:cNvPr id="29" name="TextBox 28">
            <a:extLst>
              <a:ext uri="{FF2B5EF4-FFF2-40B4-BE49-F238E27FC236}">
                <a16:creationId xmlns:a16="http://schemas.microsoft.com/office/drawing/2014/main" id="{2F9575C2-5DDB-7B3F-3B81-0E8D9EA50E00}"/>
              </a:ext>
            </a:extLst>
          </p:cNvPr>
          <p:cNvSpPr txBox="1"/>
          <p:nvPr/>
        </p:nvSpPr>
        <p:spPr>
          <a:xfrm>
            <a:off x="2908300" y="3276600"/>
            <a:ext cx="474254" cy="369332"/>
          </a:xfrm>
          <a:prstGeom prst="rect">
            <a:avLst/>
          </a:prstGeom>
          <a:solidFill>
            <a:srgbClr val="5494A8"/>
          </a:solidFill>
          <a:ln>
            <a:solidFill>
              <a:schemeClr val="tx1"/>
            </a:solidFill>
          </a:ln>
        </p:spPr>
        <p:txBody>
          <a:bodyPr wrap="square" rtlCol="0">
            <a:spAutoFit/>
          </a:bodyPr>
          <a:lstStyle/>
          <a:p>
            <a:r>
              <a:rPr lang="en-US" b="1" dirty="0"/>
              <a:t>S1</a:t>
            </a:r>
          </a:p>
        </p:txBody>
      </p:sp>
      <p:sp>
        <p:nvSpPr>
          <p:cNvPr id="30" name="TextBox 29">
            <a:extLst>
              <a:ext uri="{FF2B5EF4-FFF2-40B4-BE49-F238E27FC236}">
                <a16:creationId xmlns:a16="http://schemas.microsoft.com/office/drawing/2014/main" id="{23A72CE9-CA85-B7D6-6E13-3A44849CEDA5}"/>
              </a:ext>
            </a:extLst>
          </p:cNvPr>
          <p:cNvSpPr txBox="1"/>
          <p:nvPr/>
        </p:nvSpPr>
        <p:spPr>
          <a:xfrm>
            <a:off x="508000" y="3276600"/>
            <a:ext cx="498271" cy="369332"/>
          </a:xfrm>
          <a:prstGeom prst="rect">
            <a:avLst/>
          </a:prstGeom>
          <a:solidFill>
            <a:srgbClr val="5494A8"/>
          </a:solidFill>
          <a:ln>
            <a:solidFill>
              <a:schemeClr val="tx1"/>
            </a:solidFill>
          </a:ln>
        </p:spPr>
        <p:txBody>
          <a:bodyPr wrap="square" rtlCol="0">
            <a:spAutoFit/>
          </a:bodyPr>
          <a:lstStyle/>
          <a:p>
            <a:r>
              <a:rPr lang="en-US" b="1" dirty="0"/>
              <a:t>S2</a:t>
            </a:r>
          </a:p>
        </p:txBody>
      </p:sp>
      <p:sp>
        <p:nvSpPr>
          <p:cNvPr id="32" name="TextBox 31">
            <a:extLst>
              <a:ext uri="{FF2B5EF4-FFF2-40B4-BE49-F238E27FC236}">
                <a16:creationId xmlns:a16="http://schemas.microsoft.com/office/drawing/2014/main" id="{EC60DC2C-6E0E-FA19-81C6-67348E01F3AE}"/>
              </a:ext>
            </a:extLst>
          </p:cNvPr>
          <p:cNvSpPr txBox="1"/>
          <p:nvPr/>
        </p:nvSpPr>
        <p:spPr>
          <a:xfrm>
            <a:off x="2752724" y="4046295"/>
            <a:ext cx="101917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TIER 1</a:t>
            </a:r>
          </a:p>
        </p:txBody>
      </p:sp>
      <p:sp>
        <p:nvSpPr>
          <p:cNvPr id="33" name="TextBox 32">
            <a:extLst>
              <a:ext uri="{FF2B5EF4-FFF2-40B4-BE49-F238E27FC236}">
                <a16:creationId xmlns:a16="http://schemas.microsoft.com/office/drawing/2014/main" id="{E7D46C28-AFF2-B4B3-D113-1AF797C267CC}"/>
              </a:ext>
            </a:extLst>
          </p:cNvPr>
          <p:cNvSpPr txBox="1"/>
          <p:nvPr/>
        </p:nvSpPr>
        <p:spPr>
          <a:xfrm>
            <a:off x="8070850" y="4102172"/>
            <a:ext cx="78105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TIER 1</a:t>
            </a:r>
          </a:p>
        </p:txBody>
      </p:sp>
      <p:sp>
        <p:nvSpPr>
          <p:cNvPr id="34" name="TextBox 33">
            <a:extLst>
              <a:ext uri="{FF2B5EF4-FFF2-40B4-BE49-F238E27FC236}">
                <a16:creationId xmlns:a16="http://schemas.microsoft.com/office/drawing/2014/main" id="{7937ADA4-0341-FD46-7238-CC2D53685333}"/>
              </a:ext>
            </a:extLst>
          </p:cNvPr>
          <p:cNvSpPr txBox="1"/>
          <p:nvPr/>
        </p:nvSpPr>
        <p:spPr>
          <a:xfrm>
            <a:off x="10433050" y="4020967"/>
            <a:ext cx="92075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TIER 2</a:t>
            </a:r>
          </a:p>
        </p:txBody>
      </p:sp>
      <p:sp>
        <p:nvSpPr>
          <p:cNvPr id="35" name="TextBox 34">
            <a:extLst>
              <a:ext uri="{FF2B5EF4-FFF2-40B4-BE49-F238E27FC236}">
                <a16:creationId xmlns:a16="http://schemas.microsoft.com/office/drawing/2014/main" id="{A5454549-4408-9DE7-0508-142099A1E776}"/>
              </a:ext>
            </a:extLst>
          </p:cNvPr>
          <p:cNvSpPr txBox="1"/>
          <p:nvPr/>
        </p:nvSpPr>
        <p:spPr>
          <a:xfrm>
            <a:off x="508000" y="4020967"/>
            <a:ext cx="92075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TIER 2</a:t>
            </a:r>
          </a:p>
        </p:txBody>
      </p:sp>
      <p:sp>
        <p:nvSpPr>
          <p:cNvPr id="46" name="Right Arrow 45">
            <a:extLst>
              <a:ext uri="{FF2B5EF4-FFF2-40B4-BE49-F238E27FC236}">
                <a16:creationId xmlns:a16="http://schemas.microsoft.com/office/drawing/2014/main" id="{F1854F0D-FCB3-F59D-9C54-5EF0618D4DA8}"/>
              </a:ext>
            </a:extLst>
          </p:cNvPr>
          <p:cNvSpPr/>
          <p:nvPr/>
        </p:nvSpPr>
        <p:spPr>
          <a:xfrm rot="10800000">
            <a:off x="1112633" y="3279704"/>
            <a:ext cx="1527175" cy="495164"/>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BE88BFDF-FDF1-8FEE-7538-43EC4B7E6FC9}"/>
              </a:ext>
            </a:extLst>
          </p:cNvPr>
          <p:cNvSpPr/>
          <p:nvPr/>
        </p:nvSpPr>
        <p:spPr>
          <a:xfrm rot="10800000">
            <a:off x="3712754" y="3256977"/>
            <a:ext cx="1527175" cy="495164"/>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a:extLst>
              <a:ext uri="{FF2B5EF4-FFF2-40B4-BE49-F238E27FC236}">
                <a16:creationId xmlns:a16="http://schemas.microsoft.com/office/drawing/2014/main" id="{CD1CC683-1970-DCD0-E18F-114C0BCAF106}"/>
              </a:ext>
            </a:extLst>
          </p:cNvPr>
          <p:cNvSpPr/>
          <p:nvPr/>
        </p:nvSpPr>
        <p:spPr>
          <a:xfrm>
            <a:off x="6426200" y="3267622"/>
            <a:ext cx="1527175" cy="495164"/>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a:extLst>
              <a:ext uri="{FF2B5EF4-FFF2-40B4-BE49-F238E27FC236}">
                <a16:creationId xmlns:a16="http://schemas.microsoft.com/office/drawing/2014/main" id="{2D653E17-B1E8-BEC7-873F-7BA8D675951C}"/>
              </a:ext>
            </a:extLst>
          </p:cNvPr>
          <p:cNvSpPr/>
          <p:nvPr/>
        </p:nvSpPr>
        <p:spPr>
          <a:xfrm>
            <a:off x="8933678" y="3289436"/>
            <a:ext cx="1527175" cy="495164"/>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Several people working on a conveyor belt&#10;&#10;Description automatically generated">
            <a:extLst>
              <a:ext uri="{FF2B5EF4-FFF2-40B4-BE49-F238E27FC236}">
                <a16:creationId xmlns:a16="http://schemas.microsoft.com/office/drawing/2014/main" id="{AE5D2EE2-A1FB-5A89-23D0-9DEA2A97F7B7}"/>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837473B0-CC2E-450A-ABE3-18F120FF3D39}">
                <a1611:picAttrSrcUrl xmlns:a1611="http://schemas.microsoft.com/office/drawing/2016/11/main" r:id="rId5"/>
              </a:ext>
            </a:extLst>
          </a:blip>
          <a:stretch>
            <a:fillRect/>
          </a:stretch>
        </p:blipFill>
        <p:spPr>
          <a:xfrm>
            <a:off x="4844845" y="3674200"/>
            <a:ext cx="1900575" cy="999697"/>
          </a:xfrm>
          <a:prstGeom prst="rect">
            <a:avLst/>
          </a:prstGeom>
        </p:spPr>
      </p:pic>
      <p:pic>
        <p:nvPicPr>
          <p:cNvPr id="58" name="Picture 57" descr="A group of people holding objects&#10;&#10;Description automatically generated">
            <a:extLst>
              <a:ext uri="{FF2B5EF4-FFF2-40B4-BE49-F238E27FC236}">
                <a16:creationId xmlns:a16="http://schemas.microsoft.com/office/drawing/2014/main" id="{38E777D3-0BF1-AAA2-EC00-A44B842C449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Effect>
                      <a14:sharpenSoften amount="50000"/>
                    </a14:imgEffect>
                    <a14:imgEffect>
                      <a14:saturation sat="400000"/>
                    </a14:imgEffect>
                  </a14:imgLayer>
                </a14:imgProps>
              </a:ext>
              <a:ext uri="{837473B0-CC2E-450A-ABE3-18F120FF3D39}">
                <a1611:picAttrSrcUrl xmlns:a1611="http://schemas.microsoft.com/office/drawing/2016/11/main" r:id="rId8"/>
              </a:ext>
            </a:extLst>
          </a:blip>
          <a:stretch>
            <a:fillRect/>
          </a:stretch>
        </p:blipFill>
        <p:spPr>
          <a:xfrm>
            <a:off x="1284390" y="3700783"/>
            <a:ext cx="1183945" cy="939384"/>
          </a:xfrm>
          <a:prstGeom prst="rect">
            <a:avLst/>
          </a:prstGeom>
        </p:spPr>
      </p:pic>
      <p:pic>
        <p:nvPicPr>
          <p:cNvPr id="60" name="Picture 59" descr="A round blue circle with two people shaking hands&#10;&#10;Description automatically generated">
            <a:extLst>
              <a:ext uri="{FF2B5EF4-FFF2-40B4-BE49-F238E27FC236}">
                <a16:creationId xmlns:a16="http://schemas.microsoft.com/office/drawing/2014/main" id="{1069F35C-601F-72A8-D1FB-92EFC295BC5D}"/>
              </a:ext>
            </a:extLst>
          </p:cNvPr>
          <p:cNvPicPr>
            <a:picLocks noChangeAspect="1"/>
          </p:cNvPicPr>
          <p:nvPr/>
        </p:nvPicPr>
        <p:blipFill>
          <a:blip r:embed="rId9">
            <a:duotone>
              <a:prstClr val="black"/>
              <a:srgbClr val="156082">
                <a:lumMod val="60000"/>
                <a:lumOff val="40000"/>
                <a:tint val="45000"/>
                <a:satMod val="400000"/>
              </a:srgbClr>
            </a:duotone>
            <a:extLst>
              <a:ext uri="{BEBA8EAE-BF5A-486C-A8C5-ECC9F3942E4B}">
                <a14:imgProps xmlns:a14="http://schemas.microsoft.com/office/drawing/2010/main">
                  <a14:imgLayer r:embed="rId10">
                    <a14:imgEffect>
                      <a14:backgroundRemoval t="10000" b="90000" l="10000" r="90000"/>
                    </a14:imgEffect>
                    <a14:imgEffect>
                      <a14:colorTemperature colorTemp="4700"/>
                    </a14:imgEffect>
                  </a14:imgLayer>
                </a14:imgProps>
              </a:ext>
              <a:ext uri="{837473B0-CC2E-450A-ABE3-18F120FF3D39}">
                <a1611:picAttrSrcUrl xmlns:a1611="http://schemas.microsoft.com/office/drawing/2016/11/main" r:id="rId11"/>
              </a:ext>
            </a:extLst>
          </a:blip>
          <a:stretch>
            <a:fillRect/>
          </a:stretch>
        </p:blipFill>
        <p:spPr>
          <a:xfrm>
            <a:off x="9088569" y="3630600"/>
            <a:ext cx="999429" cy="999696"/>
          </a:xfrm>
          <a:prstGeom prst="rect">
            <a:avLst/>
          </a:prstGeom>
          <a:ln>
            <a:noFill/>
          </a:ln>
        </p:spPr>
      </p:pic>
      <p:pic>
        <p:nvPicPr>
          <p:cNvPr id="3" name="Picture 2">
            <a:extLst>
              <a:ext uri="{FF2B5EF4-FFF2-40B4-BE49-F238E27FC236}">
                <a16:creationId xmlns:a16="http://schemas.microsoft.com/office/drawing/2014/main" id="{CF1C1B67-859A-11AD-1742-82B9B16D1A97}"/>
              </a:ext>
            </a:extLst>
          </p:cNvPr>
          <p:cNvPicPr/>
          <p:nvPr/>
        </p:nvPicPr>
        <p:blipFill>
          <a:blip r:embed="rId1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4" name="TextBox 3">
            <a:extLst>
              <a:ext uri="{FF2B5EF4-FFF2-40B4-BE49-F238E27FC236}">
                <a16:creationId xmlns:a16="http://schemas.microsoft.com/office/drawing/2014/main" id="{EBB3983E-DDF2-5C71-5B1D-F736040E2376}"/>
              </a:ext>
            </a:extLst>
          </p:cNvPr>
          <p:cNvSpPr txBox="1"/>
          <p:nvPr/>
        </p:nvSpPr>
        <p:spPr>
          <a:xfrm>
            <a:off x="405498" y="4647016"/>
            <a:ext cx="1596002"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SUPPLIER</a:t>
            </a:r>
          </a:p>
        </p:txBody>
      </p:sp>
      <p:sp>
        <p:nvSpPr>
          <p:cNvPr id="6" name="TextBox 5">
            <a:extLst>
              <a:ext uri="{FF2B5EF4-FFF2-40B4-BE49-F238E27FC236}">
                <a16:creationId xmlns:a16="http://schemas.microsoft.com/office/drawing/2014/main" id="{A7685CD4-F3C5-14AA-22A3-33A677D9FB2C}"/>
              </a:ext>
            </a:extLst>
          </p:cNvPr>
          <p:cNvSpPr txBox="1"/>
          <p:nvPr/>
        </p:nvSpPr>
        <p:spPr>
          <a:xfrm>
            <a:off x="10190500" y="4630296"/>
            <a:ext cx="1596002"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CUSTOMER</a:t>
            </a:r>
          </a:p>
        </p:txBody>
      </p:sp>
      <p:sp>
        <p:nvSpPr>
          <p:cNvPr id="8" name="TextBox 7">
            <a:extLst>
              <a:ext uri="{FF2B5EF4-FFF2-40B4-BE49-F238E27FC236}">
                <a16:creationId xmlns:a16="http://schemas.microsoft.com/office/drawing/2014/main" id="{E5FAE4BD-6DC2-5435-9AEB-CB66B77CB9BF}"/>
              </a:ext>
            </a:extLst>
          </p:cNvPr>
          <p:cNvSpPr txBox="1"/>
          <p:nvPr/>
        </p:nvSpPr>
        <p:spPr>
          <a:xfrm>
            <a:off x="1700388" y="2783690"/>
            <a:ext cx="4143022"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Upstream Supply Chain </a:t>
            </a:r>
          </a:p>
        </p:txBody>
      </p:sp>
      <p:sp>
        <p:nvSpPr>
          <p:cNvPr id="13" name="TextBox 12">
            <a:extLst>
              <a:ext uri="{FF2B5EF4-FFF2-40B4-BE49-F238E27FC236}">
                <a16:creationId xmlns:a16="http://schemas.microsoft.com/office/drawing/2014/main" id="{3931A842-D0DE-F6F5-CE5E-10C262C829AE}"/>
              </a:ext>
            </a:extLst>
          </p:cNvPr>
          <p:cNvSpPr txBox="1"/>
          <p:nvPr/>
        </p:nvSpPr>
        <p:spPr>
          <a:xfrm>
            <a:off x="7017058" y="2712478"/>
            <a:ext cx="4143022"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Downstream Supply Chain </a:t>
            </a:r>
          </a:p>
        </p:txBody>
      </p:sp>
      <p:sp>
        <p:nvSpPr>
          <p:cNvPr id="7" name="TextBox 6">
            <a:extLst>
              <a:ext uri="{FF2B5EF4-FFF2-40B4-BE49-F238E27FC236}">
                <a16:creationId xmlns:a16="http://schemas.microsoft.com/office/drawing/2014/main" id="{97FFA961-43CA-4359-EE6A-72BB3BC328B7}"/>
              </a:ext>
            </a:extLst>
          </p:cNvPr>
          <p:cNvSpPr txBox="1"/>
          <p:nvPr/>
        </p:nvSpPr>
        <p:spPr>
          <a:xfrm>
            <a:off x="8851900" y="665084"/>
            <a:ext cx="3233653" cy="1169551"/>
          </a:xfrm>
          <a:prstGeom prst="rect">
            <a:avLst/>
          </a:prstGeom>
          <a:solidFill>
            <a:schemeClr val="bg1">
              <a:lumMod val="85000"/>
            </a:schemeClr>
          </a:solidFill>
          <a:ln>
            <a:noFill/>
          </a:ln>
        </p:spPr>
        <p:txBody>
          <a:bodyPr wrap="square" rtlCol="0">
            <a:spAutoFit/>
          </a:bodyPr>
          <a:lstStyle/>
          <a:p>
            <a:pPr marL="342900" indent="-342900">
              <a:buAutoNum type="arabicParenR"/>
            </a:pPr>
            <a:r>
              <a:rPr lang="en-US" sz="1400" dirty="0">
                <a:latin typeface="Calibri" panose="020F0502020204030204" pitchFamily="34" charset="0"/>
                <a:cs typeface="Calibri" panose="020F0502020204030204" pitchFamily="34" charset="0"/>
              </a:rPr>
              <a:t>Manage Upstream &amp; Downstream Supply Chains</a:t>
            </a:r>
          </a:p>
          <a:p>
            <a:pPr marL="342900" indent="-342900">
              <a:buAutoNum type="arabicParenR"/>
            </a:pPr>
            <a:r>
              <a:rPr lang="en-US" sz="1400" dirty="0">
                <a:latin typeface="Calibri" panose="020F0502020204030204" pitchFamily="34" charset="0"/>
                <a:cs typeface="Calibri" panose="020F0502020204030204" pitchFamily="34" charset="0"/>
              </a:rPr>
              <a:t> Procure to Pay  &amp; Order to Cash</a:t>
            </a:r>
          </a:p>
          <a:p>
            <a:pPr marL="342900" indent="-342900">
              <a:buAutoNum type="arabicParenR"/>
            </a:pPr>
            <a:r>
              <a:rPr lang="en-US" sz="1400" dirty="0">
                <a:latin typeface="Calibri" panose="020F0502020204030204" pitchFamily="34" charset="0"/>
                <a:cs typeface="Calibri" panose="020F0502020204030204" pitchFamily="34" charset="0"/>
              </a:rPr>
              <a:t>Ensure visibility  between Supplier Tier 2 and Customer Tier 2</a:t>
            </a:r>
          </a:p>
        </p:txBody>
      </p:sp>
      <p:sp>
        <p:nvSpPr>
          <p:cNvPr id="9" name="TextBox 8">
            <a:extLst>
              <a:ext uri="{FF2B5EF4-FFF2-40B4-BE49-F238E27FC236}">
                <a16:creationId xmlns:a16="http://schemas.microsoft.com/office/drawing/2014/main" id="{E62D8A10-3FB8-C059-B857-D45B13A6F16D}"/>
              </a:ext>
            </a:extLst>
          </p:cNvPr>
          <p:cNvSpPr txBox="1"/>
          <p:nvPr/>
        </p:nvSpPr>
        <p:spPr>
          <a:xfrm>
            <a:off x="166595" y="20032"/>
            <a:ext cx="5202587" cy="461665"/>
          </a:xfrm>
          <a:prstGeom prst="rect">
            <a:avLst/>
          </a:prstGeom>
          <a:noFill/>
        </p:spPr>
        <p:txBody>
          <a:bodyPr wrap="square" rtlCol="0">
            <a:spAutoFit/>
          </a:bodyPr>
          <a:lstStyle/>
          <a:p>
            <a:r>
              <a:rPr lang="en-US" sz="2400" b="1" dirty="0">
                <a:cs typeface="Calibri" panose="020F0502020204030204" pitchFamily="34" charset="0"/>
              </a:rPr>
              <a:t>Supply Chain Management-Scope</a:t>
            </a:r>
          </a:p>
        </p:txBody>
      </p:sp>
      <p:sp>
        <p:nvSpPr>
          <p:cNvPr id="5" name="Arrow: Right 4">
            <a:extLst>
              <a:ext uri="{FF2B5EF4-FFF2-40B4-BE49-F238E27FC236}">
                <a16:creationId xmlns:a16="http://schemas.microsoft.com/office/drawing/2014/main" id="{6BCE10C3-9C68-1196-F553-76BE1D9F0476}"/>
              </a:ext>
            </a:extLst>
          </p:cNvPr>
          <p:cNvSpPr/>
          <p:nvPr/>
        </p:nvSpPr>
        <p:spPr>
          <a:xfrm>
            <a:off x="331736" y="5274871"/>
            <a:ext cx="5986106" cy="4001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B6C1EB1-786A-380D-1FD5-BF3E89D3D8FA}"/>
              </a:ext>
            </a:extLst>
          </p:cNvPr>
          <p:cNvSpPr/>
          <p:nvPr/>
        </p:nvSpPr>
        <p:spPr>
          <a:xfrm rot="10800000">
            <a:off x="5154795" y="2430360"/>
            <a:ext cx="5986106" cy="4001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8C819EDA-E2F9-D6A6-1833-874680108C40}"/>
              </a:ext>
            </a:extLst>
          </p:cNvPr>
          <p:cNvSpPr txBox="1"/>
          <p:nvPr/>
        </p:nvSpPr>
        <p:spPr>
          <a:xfrm>
            <a:off x="7492567" y="2048269"/>
            <a:ext cx="1596002"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PLANNING</a:t>
            </a:r>
          </a:p>
        </p:txBody>
      </p:sp>
      <p:sp>
        <p:nvSpPr>
          <p:cNvPr id="12" name="TextBox 11">
            <a:extLst>
              <a:ext uri="{FF2B5EF4-FFF2-40B4-BE49-F238E27FC236}">
                <a16:creationId xmlns:a16="http://schemas.microsoft.com/office/drawing/2014/main" id="{5CD830A6-E42A-E5F0-29A1-8D00297871DA}"/>
              </a:ext>
            </a:extLst>
          </p:cNvPr>
          <p:cNvSpPr txBox="1"/>
          <p:nvPr/>
        </p:nvSpPr>
        <p:spPr>
          <a:xfrm>
            <a:off x="2639808" y="4960944"/>
            <a:ext cx="1596002"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EXECUTION</a:t>
            </a:r>
          </a:p>
        </p:txBody>
      </p:sp>
    </p:spTree>
    <p:extLst>
      <p:ext uri="{BB962C8B-B14F-4D97-AF65-F5344CB8AC3E}">
        <p14:creationId xmlns:p14="http://schemas.microsoft.com/office/powerpoint/2010/main" val="400207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3"/>
                                        </p:tgtEl>
                                        <p:attrNameLst>
                                          <p:attrName>style.visibility</p:attrName>
                                        </p:attrNameLst>
                                      </p:cBhvr>
                                      <p:to>
                                        <p:strVal val="visible"/>
                                      </p:to>
                                    </p:set>
                                    <p:anim calcmode="lin" valueType="num">
                                      <p:cBhvr>
                                        <p:cTn id="14" dur="500" fill="hold"/>
                                        <p:tgtEl>
                                          <p:spTgt spid="53"/>
                                        </p:tgtEl>
                                        <p:attrNameLst>
                                          <p:attrName>ppt_w</p:attrName>
                                        </p:attrNameLst>
                                      </p:cBhvr>
                                      <p:tavLst>
                                        <p:tav tm="0">
                                          <p:val>
                                            <p:fltVal val="0"/>
                                          </p:val>
                                        </p:tav>
                                        <p:tav tm="100000">
                                          <p:val>
                                            <p:strVal val="#ppt_w"/>
                                          </p:val>
                                        </p:tav>
                                      </p:tavLst>
                                    </p:anim>
                                    <p:anim calcmode="lin" valueType="num">
                                      <p:cBhvr>
                                        <p:cTn id="15" dur="500" fill="hold"/>
                                        <p:tgtEl>
                                          <p:spTgt spid="53"/>
                                        </p:tgtEl>
                                        <p:attrNameLst>
                                          <p:attrName>ppt_h</p:attrName>
                                        </p:attrNameLst>
                                      </p:cBhvr>
                                      <p:tavLst>
                                        <p:tav tm="0">
                                          <p:val>
                                            <p:fltVal val="0"/>
                                          </p:val>
                                        </p:tav>
                                        <p:tav tm="100000">
                                          <p:val>
                                            <p:strVal val="#ppt_h"/>
                                          </p:val>
                                        </p:tav>
                                      </p:tavLst>
                                    </p:anim>
                                    <p:animEffect transition="in" filter="fade">
                                      <p:cBhvr>
                                        <p:cTn id="16" dur="500"/>
                                        <p:tgtEl>
                                          <p:spTgt spid="5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cBhvr>
                                        <p:cTn id="21" dur="500" fill="hold"/>
                                        <p:tgtEl>
                                          <p:spTgt spid="47"/>
                                        </p:tgtEl>
                                        <p:attrNameLst>
                                          <p:attrName>ppt_w</p:attrName>
                                        </p:attrNameLst>
                                      </p:cBhvr>
                                      <p:tavLst>
                                        <p:tav tm="0">
                                          <p:val>
                                            <p:fltVal val="0"/>
                                          </p:val>
                                        </p:tav>
                                        <p:tav tm="100000">
                                          <p:val>
                                            <p:strVal val="#ppt_w"/>
                                          </p:val>
                                        </p:tav>
                                      </p:tavLst>
                                    </p:anim>
                                    <p:anim calcmode="lin" valueType="num">
                                      <p:cBhvr>
                                        <p:cTn id="22" dur="500" fill="hold"/>
                                        <p:tgtEl>
                                          <p:spTgt spid="47"/>
                                        </p:tgtEl>
                                        <p:attrNameLst>
                                          <p:attrName>ppt_h</p:attrName>
                                        </p:attrNameLst>
                                      </p:cBhvr>
                                      <p:tavLst>
                                        <p:tav tm="0">
                                          <p:val>
                                            <p:fltVal val="0"/>
                                          </p:val>
                                        </p:tav>
                                        <p:tav tm="100000">
                                          <p:val>
                                            <p:strVal val="#ppt_h"/>
                                          </p:val>
                                        </p:tav>
                                      </p:tavLst>
                                    </p:anim>
                                    <p:animEffect transition="in" filter="fade">
                                      <p:cBhvr>
                                        <p:cTn id="23" dur="500"/>
                                        <p:tgtEl>
                                          <p:spTgt spid="4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p:cTn id="35" dur="500" fill="hold"/>
                                        <p:tgtEl>
                                          <p:spTgt spid="32"/>
                                        </p:tgtEl>
                                        <p:attrNameLst>
                                          <p:attrName>ppt_w</p:attrName>
                                        </p:attrNameLst>
                                      </p:cBhvr>
                                      <p:tavLst>
                                        <p:tav tm="0">
                                          <p:val>
                                            <p:fltVal val="0"/>
                                          </p:val>
                                        </p:tav>
                                        <p:tav tm="100000">
                                          <p:val>
                                            <p:strVal val="#ppt_w"/>
                                          </p:val>
                                        </p:tav>
                                      </p:tavLst>
                                    </p:anim>
                                    <p:anim calcmode="lin" valueType="num">
                                      <p:cBhvr>
                                        <p:cTn id="36" dur="500" fill="hold"/>
                                        <p:tgtEl>
                                          <p:spTgt spid="32"/>
                                        </p:tgtEl>
                                        <p:attrNameLst>
                                          <p:attrName>ppt_h</p:attrName>
                                        </p:attrNameLst>
                                      </p:cBhvr>
                                      <p:tavLst>
                                        <p:tav tm="0">
                                          <p:val>
                                            <p:fltVal val="0"/>
                                          </p:val>
                                        </p:tav>
                                        <p:tav tm="100000">
                                          <p:val>
                                            <p:strVal val="#ppt_h"/>
                                          </p:val>
                                        </p:tav>
                                      </p:tavLst>
                                    </p:anim>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46"/>
                                        </p:tgtEl>
                                        <p:attrNameLst>
                                          <p:attrName>style.visibility</p:attrName>
                                        </p:attrNameLst>
                                      </p:cBhvr>
                                      <p:to>
                                        <p:strVal val="visible"/>
                                      </p:to>
                                    </p:set>
                                    <p:anim calcmode="lin" valueType="num">
                                      <p:cBhvr>
                                        <p:cTn id="42" dur="500" fill="hold"/>
                                        <p:tgtEl>
                                          <p:spTgt spid="46"/>
                                        </p:tgtEl>
                                        <p:attrNameLst>
                                          <p:attrName>ppt_w</p:attrName>
                                        </p:attrNameLst>
                                      </p:cBhvr>
                                      <p:tavLst>
                                        <p:tav tm="0">
                                          <p:val>
                                            <p:fltVal val="0"/>
                                          </p:val>
                                        </p:tav>
                                        <p:tav tm="100000">
                                          <p:val>
                                            <p:strVal val="#ppt_w"/>
                                          </p:val>
                                        </p:tav>
                                      </p:tavLst>
                                    </p:anim>
                                    <p:anim calcmode="lin" valueType="num">
                                      <p:cBhvr>
                                        <p:cTn id="43" dur="500" fill="hold"/>
                                        <p:tgtEl>
                                          <p:spTgt spid="46"/>
                                        </p:tgtEl>
                                        <p:attrNameLst>
                                          <p:attrName>ppt_h</p:attrName>
                                        </p:attrNameLst>
                                      </p:cBhvr>
                                      <p:tavLst>
                                        <p:tav tm="0">
                                          <p:val>
                                            <p:fltVal val="0"/>
                                          </p:val>
                                        </p:tav>
                                        <p:tav tm="100000">
                                          <p:val>
                                            <p:strVal val="#ppt_h"/>
                                          </p:val>
                                        </p:tav>
                                      </p:tavLst>
                                    </p:anim>
                                    <p:animEffect transition="in" filter="fade">
                                      <p:cBhvr>
                                        <p:cTn id="44" dur="500"/>
                                        <p:tgtEl>
                                          <p:spTgt spid="46"/>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58"/>
                                        </p:tgtEl>
                                        <p:attrNameLst>
                                          <p:attrName>style.visibility</p:attrName>
                                        </p:attrNameLst>
                                      </p:cBhvr>
                                      <p:to>
                                        <p:strVal val="visible"/>
                                      </p:to>
                                    </p:set>
                                    <p:anim calcmode="lin" valueType="num">
                                      <p:cBhvr>
                                        <p:cTn id="49" dur="500" fill="hold"/>
                                        <p:tgtEl>
                                          <p:spTgt spid="58"/>
                                        </p:tgtEl>
                                        <p:attrNameLst>
                                          <p:attrName>ppt_w</p:attrName>
                                        </p:attrNameLst>
                                      </p:cBhvr>
                                      <p:tavLst>
                                        <p:tav tm="0">
                                          <p:val>
                                            <p:fltVal val="0"/>
                                          </p:val>
                                        </p:tav>
                                        <p:tav tm="100000">
                                          <p:val>
                                            <p:strVal val="#ppt_w"/>
                                          </p:val>
                                        </p:tav>
                                      </p:tavLst>
                                    </p:anim>
                                    <p:anim calcmode="lin" valueType="num">
                                      <p:cBhvr>
                                        <p:cTn id="50" dur="500" fill="hold"/>
                                        <p:tgtEl>
                                          <p:spTgt spid="58"/>
                                        </p:tgtEl>
                                        <p:attrNameLst>
                                          <p:attrName>ppt_h</p:attrName>
                                        </p:attrNameLst>
                                      </p:cBhvr>
                                      <p:tavLst>
                                        <p:tav tm="0">
                                          <p:val>
                                            <p:fltVal val="0"/>
                                          </p:val>
                                        </p:tav>
                                        <p:tav tm="100000">
                                          <p:val>
                                            <p:strVal val="#ppt_h"/>
                                          </p:val>
                                        </p:tav>
                                      </p:tavLst>
                                    </p:anim>
                                    <p:animEffect transition="in" filter="fade">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p:cTn id="56" dur="500" fill="hold"/>
                                        <p:tgtEl>
                                          <p:spTgt spid="30"/>
                                        </p:tgtEl>
                                        <p:attrNameLst>
                                          <p:attrName>ppt_w</p:attrName>
                                        </p:attrNameLst>
                                      </p:cBhvr>
                                      <p:tavLst>
                                        <p:tav tm="0">
                                          <p:val>
                                            <p:fltVal val="0"/>
                                          </p:val>
                                        </p:tav>
                                        <p:tav tm="100000">
                                          <p:val>
                                            <p:strVal val="#ppt_w"/>
                                          </p:val>
                                        </p:tav>
                                      </p:tavLst>
                                    </p:anim>
                                    <p:anim calcmode="lin" valueType="num">
                                      <p:cBhvr>
                                        <p:cTn id="57" dur="500" fill="hold"/>
                                        <p:tgtEl>
                                          <p:spTgt spid="30"/>
                                        </p:tgtEl>
                                        <p:attrNameLst>
                                          <p:attrName>ppt_h</p:attrName>
                                        </p:attrNameLst>
                                      </p:cBhvr>
                                      <p:tavLst>
                                        <p:tav tm="0">
                                          <p:val>
                                            <p:fltVal val="0"/>
                                          </p:val>
                                        </p:tav>
                                        <p:tav tm="100000">
                                          <p:val>
                                            <p:strVal val="#ppt_h"/>
                                          </p:val>
                                        </p:tav>
                                      </p:tavLst>
                                    </p:anim>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p:cTn id="63" dur="500" fill="hold"/>
                                        <p:tgtEl>
                                          <p:spTgt spid="35"/>
                                        </p:tgtEl>
                                        <p:attrNameLst>
                                          <p:attrName>ppt_w</p:attrName>
                                        </p:attrNameLst>
                                      </p:cBhvr>
                                      <p:tavLst>
                                        <p:tav tm="0">
                                          <p:val>
                                            <p:fltVal val="0"/>
                                          </p:val>
                                        </p:tav>
                                        <p:tav tm="100000">
                                          <p:val>
                                            <p:strVal val="#ppt_w"/>
                                          </p:val>
                                        </p:tav>
                                      </p:tavLst>
                                    </p:anim>
                                    <p:anim calcmode="lin" valueType="num">
                                      <p:cBhvr>
                                        <p:cTn id="64" dur="500" fill="hold"/>
                                        <p:tgtEl>
                                          <p:spTgt spid="35"/>
                                        </p:tgtEl>
                                        <p:attrNameLst>
                                          <p:attrName>ppt_h</p:attrName>
                                        </p:attrNameLst>
                                      </p:cBhvr>
                                      <p:tavLst>
                                        <p:tav tm="0">
                                          <p:val>
                                            <p:fltVal val="0"/>
                                          </p:val>
                                        </p:tav>
                                        <p:tav tm="100000">
                                          <p:val>
                                            <p:strVal val="#ppt_h"/>
                                          </p:val>
                                        </p:tav>
                                      </p:tavLst>
                                    </p:anim>
                                    <p:animEffect transition="in" filter="fade">
                                      <p:cBhvr>
                                        <p:cTn id="65" dur="500"/>
                                        <p:tgtEl>
                                          <p:spTgt spid="3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4"/>
                                        </p:tgtEl>
                                        <p:attrNameLst>
                                          <p:attrName>style.visibility</p:attrName>
                                        </p:attrNameLst>
                                      </p:cBhvr>
                                      <p:to>
                                        <p:strVal val="visible"/>
                                      </p:to>
                                    </p:set>
                                    <p:anim calcmode="lin" valueType="num">
                                      <p:cBhvr>
                                        <p:cTn id="70" dur="500" fill="hold"/>
                                        <p:tgtEl>
                                          <p:spTgt spid="4"/>
                                        </p:tgtEl>
                                        <p:attrNameLst>
                                          <p:attrName>ppt_w</p:attrName>
                                        </p:attrNameLst>
                                      </p:cBhvr>
                                      <p:tavLst>
                                        <p:tav tm="0">
                                          <p:val>
                                            <p:fltVal val="0"/>
                                          </p:val>
                                        </p:tav>
                                        <p:tav tm="100000">
                                          <p:val>
                                            <p:strVal val="#ppt_w"/>
                                          </p:val>
                                        </p:tav>
                                      </p:tavLst>
                                    </p:anim>
                                    <p:anim calcmode="lin" valueType="num">
                                      <p:cBhvr>
                                        <p:cTn id="71" dur="500" fill="hold"/>
                                        <p:tgtEl>
                                          <p:spTgt spid="4"/>
                                        </p:tgtEl>
                                        <p:attrNameLst>
                                          <p:attrName>ppt_h</p:attrName>
                                        </p:attrNameLst>
                                      </p:cBhvr>
                                      <p:tavLst>
                                        <p:tav tm="0">
                                          <p:val>
                                            <p:fltVal val="0"/>
                                          </p:val>
                                        </p:tav>
                                        <p:tav tm="100000">
                                          <p:val>
                                            <p:strVal val="#ppt_h"/>
                                          </p:val>
                                        </p:tav>
                                      </p:tavLst>
                                    </p:anim>
                                    <p:animEffect transition="in" filter="fade">
                                      <p:cBhvr>
                                        <p:cTn id="72" dur="500"/>
                                        <p:tgtEl>
                                          <p:spTgt spid="4"/>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48"/>
                                        </p:tgtEl>
                                        <p:attrNameLst>
                                          <p:attrName>style.visibility</p:attrName>
                                        </p:attrNameLst>
                                      </p:cBhvr>
                                      <p:to>
                                        <p:strVal val="visible"/>
                                      </p:to>
                                    </p:set>
                                    <p:anim calcmode="lin" valueType="num">
                                      <p:cBhvr>
                                        <p:cTn id="77" dur="500" fill="hold"/>
                                        <p:tgtEl>
                                          <p:spTgt spid="48"/>
                                        </p:tgtEl>
                                        <p:attrNameLst>
                                          <p:attrName>ppt_w</p:attrName>
                                        </p:attrNameLst>
                                      </p:cBhvr>
                                      <p:tavLst>
                                        <p:tav tm="0">
                                          <p:val>
                                            <p:fltVal val="0"/>
                                          </p:val>
                                        </p:tav>
                                        <p:tav tm="100000">
                                          <p:val>
                                            <p:strVal val="#ppt_w"/>
                                          </p:val>
                                        </p:tav>
                                      </p:tavLst>
                                    </p:anim>
                                    <p:anim calcmode="lin" valueType="num">
                                      <p:cBhvr>
                                        <p:cTn id="78" dur="500" fill="hold"/>
                                        <p:tgtEl>
                                          <p:spTgt spid="48"/>
                                        </p:tgtEl>
                                        <p:attrNameLst>
                                          <p:attrName>ppt_h</p:attrName>
                                        </p:attrNameLst>
                                      </p:cBhvr>
                                      <p:tavLst>
                                        <p:tav tm="0">
                                          <p:val>
                                            <p:fltVal val="0"/>
                                          </p:val>
                                        </p:tav>
                                        <p:tav tm="100000">
                                          <p:val>
                                            <p:strVal val="#ppt_h"/>
                                          </p:val>
                                        </p:tav>
                                      </p:tavLst>
                                    </p:anim>
                                    <p:animEffect transition="in" filter="fade">
                                      <p:cBhvr>
                                        <p:cTn id="79" dur="500"/>
                                        <p:tgtEl>
                                          <p:spTgt spid="48"/>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p:cTn id="84" dur="500" fill="hold"/>
                                        <p:tgtEl>
                                          <p:spTgt spid="27"/>
                                        </p:tgtEl>
                                        <p:attrNameLst>
                                          <p:attrName>ppt_w</p:attrName>
                                        </p:attrNameLst>
                                      </p:cBhvr>
                                      <p:tavLst>
                                        <p:tav tm="0">
                                          <p:val>
                                            <p:fltVal val="0"/>
                                          </p:val>
                                        </p:tav>
                                        <p:tav tm="100000">
                                          <p:val>
                                            <p:strVal val="#ppt_w"/>
                                          </p:val>
                                        </p:tav>
                                      </p:tavLst>
                                    </p:anim>
                                    <p:anim calcmode="lin" valueType="num">
                                      <p:cBhvr>
                                        <p:cTn id="85" dur="500" fill="hold"/>
                                        <p:tgtEl>
                                          <p:spTgt spid="27"/>
                                        </p:tgtEl>
                                        <p:attrNameLst>
                                          <p:attrName>ppt_h</p:attrName>
                                        </p:attrNameLst>
                                      </p:cBhvr>
                                      <p:tavLst>
                                        <p:tav tm="0">
                                          <p:val>
                                            <p:fltVal val="0"/>
                                          </p:val>
                                        </p:tav>
                                        <p:tav tm="100000">
                                          <p:val>
                                            <p:strVal val="#ppt_h"/>
                                          </p:val>
                                        </p:tav>
                                      </p:tavLst>
                                    </p:anim>
                                    <p:animEffect transition="in" filter="fade">
                                      <p:cBhvr>
                                        <p:cTn id="86" dur="500"/>
                                        <p:tgtEl>
                                          <p:spTgt spid="27"/>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 calcmode="lin" valueType="num">
                                      <p:cBhvr>
                                        <p:cTn id="91" dur="500" fill="hold"/>
                                        <p:tgtEl>
                                          <p:spTgt spid="33"/>
                                        </p:tgtEl>
                                        <p:attrNameLst>
                                          <p:attrName>ppt_w</p:attrName>
                                        </p:attrNameLst>
                                      </p:cBhvr>
                                      <p:tavLst>
                                        <p:tav tm="0">
                                          <p:val>
                                            <p:fltVal val="0"/>
                                          </p:val>
                                        </p:tav>
                                        <p:tav tm="100000">
                                          <p:val>
                                            <p:strVal val="#ppt_w"/>
                                          </p:val>
                                        </p:tav>
                                      </p:tavLst>
                                    </p:anim>
                                    <p:anim calcmode="lin" valueType="num">
                                      <p:cBhvr>
                                        <p:cTn id="92" dur="500" fill="hold"/>
                                        <p:tgtEl>
                                          <p:spTgt spid="33"/>
                                        </p:tgtEl>
                                        <p:attrNameLst>
                                          <p:attrName>ppt_h</p:attrName>
                                        </p:attrNameLst>
                                      </p:cBhvr>
                                      <p:tavLst>
                                        <p:tav tm="0">
                                          <p:val>
                                            <p:fltVal val="0"/>
                                          </p:val>
                                        </p:tav>
                                        <p:tav tm="100000">
                                          <p:val>
                                            <p:strVal val="#ppt_h"/>
                                          </p:val>
                                        </p:tav>
                                      </p:tavLst>
                                    </p:anim>
                                    <p:animEffect transition="in" filter="fade">
                                      <p:cBhvr>
                                        <p:cTn id="93" dur="500"/>
                                        <p:tgtEl>
                                          <p:spTgt spid="33"/>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49"/>
                                        </p:tgtEl>
                                        <p:attrNameLst>
                                          <p:attrName>style.visibility</p:attrName>
                                        </p:attrNameLst>
                                      </p:cBhvr>
                                      <p:to>
                                        <p:strVal val="visible"/>
                                      </p:to>
                                    </p:set>
                                    <p:anim calcmode="lin" valueType="num">
                                      <p:cBhvr>
                                        <p:cTn id="98" dur="500" fill="hold"/>
                                        <p:tgtEl>
                                          <p:spTgt spid="49"/>
                                        </p:tgtEl>
                                        <p:attrNameLst>
                                          <p:attrName>ppt_w</p:attrName>
                                        </p:attrNameLst>
                                      </p:cBhvr>
                                      <p:tavLst>
                                        <p:tav tm="0">
                                          <p:val>
                                            <p:fltVal val="0"/>
                                          </p:val>
                                        </p:tav>
                                        <p:tav tm="100000">
                                          <p:val>
                                            <p:strVal val="#ppt_w"/>
                                          </p:val>
                                        </p:tav>
                                      </p:tavLst>
                                    </p:anim>
                                    <p:anim calcmode="lin" valueType="num">
                                      <p:cBhvr>
                                        <p:cTn id="99" dur="500" fill="hold"/>
                                        <p:tgtEl>
                                          <p:spTgt spid="49"/>
                                        </p:tgtEl>
                                        <p:attrNameLst>
                                          <p:attrName>ppt_h</p:attrName>
                                        </p:attrNameLst>
                                      </p:cBhvr>
                                      <p:tavLst>
                                        <p:tav tm="0">
                                          <p:val>
                                            <p:fltVal val="0"/>
                                          </p:val>
                                        </p:tav>
                                        <p:tav tm="100000">
                                          <p:val>
                                            <p:strVal val="#ppt_h"/>
                                          </p:val>
                                        </p:tav>
                                      </p:tavLst>
                                    </p:anim>
                                    <p:animEffect transition="in" filter="fade">
                                      <p:cBhvr>
                                        <p:cTn id="100" dur="500"/>
                                        <p:tgtEl>
                                          <p:spTgt spid="49"/>
                                        </p:tgtEl>
                                      </p:cBhvr>
                                    </p:animEffect>
                                  </p:childTnLst>
                                </p:cTn>
                              </p:par>
                            </p:childTnLst>
                          </p:cTn>
                        </p:par>
                      </p:childTnLst>
                    </p:cTn>
                  </p:par>
                  <p:par>
                    <p:cTn id="101" fill="hold">
                      <p:stCondLst>
                        <p:cond delay="indefinite"/>
                      </p:stCondLst>
                      <p:childTnLst>
                        <p:par>
                          <p:cTn id="102" fill="hold">
                            <p:stCondLst>
                              <p:cond delay="0"/>
                            </p:stCondLst>
                            <p:childTnLst>
                              <p:par>
                                <p:cTn id="103" presetID="53" presetClass="entr" presetSubtype="16" fill="hold" nodeType="clickEffect">
                                  <p:stCondLst>
                                    <p:cond delay="0"/>
                                  </p:stCondLst>
                                  <p:childTnLst>
                                    <p:set>
                                      <p:cBhvr>
                                        <p:cTn id="104" dur="1" fill="hold">
                                          <p:stCondLst>
                                            <p:cond delay="0"/>
                                          </p:stCondLst>
                                        </p:cTn>
                                        <p:tgtEl>
                                          <p:spTgt spid="60"/>
                                        </p:tgtEl>
                                        <p:attrNameLst>
                                          <p:attrName>style.visibility</p:attrName>
                                        </p:attrNameLst>
                                      </p:cBhvr>
                                      <p:to>
                                        <p:strVal val="visible"/>
                                      </p:to>
                                    </p:set>
                                    <p:anim calcmode="lin" valueType="num">
                                      <p:cBhvr>
                                        <p:cTn id="105" dur="500" fill="hold"/>
                                        <p:tgtEl>
                                          <p:spTgt spid="60"/>
                                        </p:tgtEl>
                                        <p:attrNameLst>
                                          <p:attrName>ppt_w</p:attrName>
                                        </p:attrNameLst>
                                      </p:cBhvr>
                                      <p:tavLst>
                                        <p:tav tm="0">
                                          <p:val>
                                            <p:fltVal val="0"/>
                                          </p:val>
                                        </p:tav>
                                        <p:tav tm="100000">
                                          <p:val>
                                            <p:strVal val="#ppt_w"/>
                                          </p:val>
                                        </p:tav>
                                      </p:tavLst>
                                    </p:anim>
                                    <p:anim calcmode="lin" valueType="num">
                                      <p:cBhvr>
                                        <p:cTn id="106" dur="500" fill="hold"/>
                                        <p:tgtEl>
                                          <p:spTgt spid="60"/>
                                        </p:tgtEl>
                                        <p:attrNameLst>
                                          <p:attrName>ppt_h</p:attrName>
                                        </p:attrNameLst>
                                      </p:cBhvr>
                                      <p:tavLst>
                                        <p:tav tm="0">
                                          <p:val>
                                            <p:fltVal val="0"/>
                                          </p:val>
                                        </p:tav>
                                        <p:tav tm="100000">
                                          <p:val>
                                            <p:strVal val="#ppt_h"/>
                                          </p:val>
                                        </p:tav>
                                      </p:tavLst>
                                    </p:anim>
                                    <p:animEffect transition="in" filter="fade">
                                      <p:cBhvr>
                                        <p:cTn id="107" dur="500"/>
                                        <p:tgtEl>
                                          <p:spTgt spid="60"/>
                                        </p:tgtEl>
                                      </p:cBhvr>
                                    </p:animEffect>
                                  </p:childTnLst>
                                </p:cTn>
                              </p:par>
                            </p:childTnLst>
                          </p:cTn>
                        </p:par>
                      </p:childTnLst>
                    </p:cTn>
                  </p:par>
                  <p:par>
                    <p:cTn id="108" fill="hold">
                      <p:stCondLst>
                        <p:cond delay="indefinite"/>
                      </p:stCondLst>
                      <p:childTnLst>
                        <p:par>
                          <p:cTn id="109" fill="hold">
                            <p:stCondLst>
                              <p:cond delay="0"/>
                            </p:stCondLst>
                            <p:childTnLst>
                              <p:par>
                                <p:cTn id="110" presetID="53" presetClass="entr" presetSubtype="16" fill="hold" grpId="0" nodeType="clickEffect">
                                  <p:stCondLst>
                                    <p:cond delay="0"/>
                                  </p:stCondLst>
                                  <p:childTnLst>
                                    <p:set>
                                      <p:cBhvr>
                                        <p:cTn id="111" dur="1" fill="hold">
                                          <p:stCondLst>
                                            <p:cond delay="0"/>
                                          </p:stCondLst>
                                        </p:cTn>
                                        <p:tgtEl>
                                          <p:spTgt spid="28"/>
                                        </p:tgtEl>
                                        <p:attrNameLst>
                                          <p:attrName>style.visibility</p:attrName>
                                        </p:attrNameLst>
                                      </p:cBhvr>
                                      <p:to>
                                        <p:strVal val="visible"/>
                                      </p:to>
                                    </p:set>
                                    <p:anim calcmode="lin" valueType="num">
                                      <p:cBhvr>
                                        <p:cTn id="112" dur="500" fill="hold"/>
                                        <p:tgtEl>
                                          <p:spTgt spid="28"/>
                                        </p:tgtEl>
                                        <p:attrNameLst>
                                          <p:attrName>ppt_w</p:attrName>
                                        </p:attrNameLst>
                                      </p:cBhvr>
                                      <p:tavLst>
                                        <p:tav tm="0">
                                          <p:val>
                                            <p:fltVal val="0"/>
                                          </p:val>
                                        </p:tav>
                                        <p:tav tm="100000">
                                          <p:val>
                                            <p:strVal val="#ppt_w"/>
                                          </p:val>
                                        </p:tav>
                                      </p:tavLst>
                                    </p:anim>
                                    <p:anim calcmode="lin" valueType="num">
                                      <p:cBhvr>
                                        <p:cTn id="113" dur="500" fill="hold"/>
                                        <p:tgtEl>
                                          <p:spTgt spid="28"/>
                                        </p:tgtEl>
                                        <p:attrNameLst>
                                          <p:attrName>ppt_h</p:attrName>
                                        </p:attrNameLst>
                                      </p:cBhvr>
                                      <p:tavLst>
                                        <p:tav tm="0">
                                          <p:val>
                                            <p:fltVal val="0"/>
                                          </p:val>
                                        </p:tav>
                                        <p:tav tm="100000">
                                          <p:val>
                                            <p:strVal val="#ppt_h"/>
                                          </p:val>
                                        </p:tav>
                                      </p:tavLst>
                                    </p:anim>
                                    <p:animEffect transition="in" filter="fade">
                                      <p:cBhvr>
                                        <p:cTn id="114" dur="500"/>
                                        <p:tgtEl>
                                          <p:spTgt spid="28"/>
                                        </p:tgtEl>
                                      </p:cBhvr>
                                    </p:animEffect>
                                  </p:childTnLst>
                                </p:cTn>
                              </p:par>
                            </p:childTnLst>
                          </p:cTn>
                        </p:par>
                      </p:childTnLst>
                    </p:cTn>
                  </p:par>
                  <p:par>
                    <p:cTn id="115" fill="hold">
                      <p:stCondLst>
                        <p:cond delay="indefinite"/>
                      </p:stCondLst>
                      <p:childTnLst>
                        <p:par>
                          <p:cTn id="116" fill="hold">
                            <p:stCondLst>
                              <p:cond delay="0"/>
                            </p:stCondLst>
                            <p:childTnLst>
                              <p:par>
                                <p:cTn id="117" presetID="53" presetClass="entr" presetSubtype="16" fill="hold" grpId="0" nodeType="clickEffect">
                                  <p:stCondLst>
                                    <p:cond delay="0"/>
                                  </p:stCondLst>
                                  <p:childTnLst>
                                    <p:set>
                                      <p:cBhvr>
                                        <p:cTn id="118" dur="1" fill="hold">
                                          <p:stCondLst>
                                            <p:cond delay="0"/>
                                          </p:stCondLst>
                                        </p:cTn>
                                        <p:tgtEl>
                                          <p:spTgt spid="34"/>
                                        </p:tgtEl>
                                        <p:attrNameLst>
                                          <p:attrName>style.visibility</p:attrName>
                                        </p:attrNameLst>
                                      </p:cBhvr>
                                      <p:to>
                                        <p:strVal val="visible"/>
                                      </p:to>
                                    </p:set>
                                    <p:anim calcmode="lin" valueType="num">
                                      <p:cBhvr>
                                        <p:cTn id="119" dur="500" fill="hold"/>
                                        <p:tgtEl>
                                          <p:spTgt spid="34"/>
                                        </p:tgtEl>
                                        <p:attrNameLst>
                                          <p:attrName>ppt_w</p:attrName>
                                        </p:attrNameLst>
                                      </p:cBhvr>
                                      <p:tavLst>
                                        <p:tav tm="0">
                                          <p:val>
                                            <p:fltVal val="0"/>
                                          </p:val>
                                        </p:tav>
                                        <p:tav tm="100000">
                                          <p:val>
                                            <p:strVal val="#ppt_w"/>
                                          </p:val>
                                        </p:tav>
                                      </p:tavLst>
                                    </p:anim>
                                    <p:anim calcmode="lin" valueType="num">
                                      <p:cBhvr>
                                        <p:cTn id="120" dur="500" fill="hold"/>
                                        <p:tgtEl>
                                          <p:spTgt spid="34"/>
                                        </p:tgtEl>
                                        <p:attrNameLst>
                                          <p:attrName>ppt_h</p:attrName>
                                        </p:attrNameLst>
                                      </p:cBhvr>
                                      <p:tavLst>
                                        <p:tav tm="0">
                                          <p:val>
                                            <p:fltVal val="0"/>
                                          </p:val>
                                        </p:tav>
                                        <p:tav tm="100000">
                                          <p:val>
                                            <p:strVal val="#ppt_h"/>
                                          </p:val>
                                        </p:tav>
                                      </p:tavLst>
                                    </p:anim>
                                    <p:animEffect transition="in" filter="fade">
                                      <p:cBhvr>
                                        <p:cTn id="121" dur="500"/>
                                        <p:tgtEl>
                                          <p:spTgt spid="34"/>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fill="hold" grpId="0" nodeType="clickEffect">
                                  <p:stCondLst>
                                    <p:cond delay="0"/>
                                  </p:stCondLst>
                                  <p:childTnLst>
                                    <p:set>
                                      <p:cBhvr>
                                        <p:cTn id="125" dur="1" fill="hold">
                                          <p:stCondLst>
                                            <p:cond delay="0"/>
                                          </p:stCondLst>
                                        </p:cTn>
                                        <p:tgtEl>
                                          <p:spTgt spid="6"/>
                                        </p:tgtEl>
                                        <p:attrNameLst>
                                          <p:attrName>style.visibility</p:attrName>
                                        </p:attrNameLst>
                                      </p:cBhvr>
                                      <p:to>
                                        <p:strVal val="visible"/>
                                      </p:to>
                                    </p:set>
                                    <p:anim calcmode="lin" valueType="num">
                                      <p:cBhvr>
                                        <p:cTn id="126" dur="500" fill="hold"/>
                                        <p:tgtEl>
                                          <p:spTgt spid="6"/>
                                        </p:tgtEl>
                                        <p:attrNameLst>
                                          <p:attrName>ppt_w</p:attrName>
                                        </p:attrNameLst>
                                      </p:cBhvr>
                                      <p:tavLst>
                                        <p:tav tm="0">
                                          <p:val>
                                            <p:fltVal val="0"/>
                                          </p:val>
                                        </p:tav>
                                        <p:tav tm="100000">
                                          <p:val>
                                            <p:strVal val="#ppt_w"/>
                                          </p:val>
                                        </p:tav>
                                      </p:tavLst>
                                    </p:anim>
                                    <p:anim calcmode="lin" valueType="num">
                                      <p:cBhvr>
                                        <p:cTn id="127" dur="500" fill="hold"/>
                                        <p:tgtEl>
                                          <p:spTgt spid="6"/>
                                        </p:tgtEl>
                                        <p:attrNameLst>
                                          <p:attrName>ppt_h</p:attrName>
                                        </p:attrNameLst>
                                      </p:cBhvr>
                                      <p:tavLst>
                                        <p:tav tm="0">
                                          <p:val>
                                            <p:fltVal val="0"/>
                                          </p:val>
                                        </p:tav>
                                        <p:tav tm="100000">
                                          <p:val>
                                            <p:strVal val="#ppt_h"/>
                                          </p:val>
                                        </p:tav>
                                      </p:tavLst>
                                    </p:anim>
                                    <p:animEffect transition="in" filter="fade">
                                      <p:cBhvr>
                                        <p:cTn id="128" dur="500"/>
                                        <p:tgtEl>
                                          <p:spTgt spid="6"/>
                                        </p:tgtEl>
                                      </p:cBhvr>
                                    </p:animEffec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8"/>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13"/>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53" presetClass="entr" presetSubtype="16" fill="hold" grpId="0" nodeType="clickEffect">
                                  <p:stCondLst>
                                    <p:cond delay="0"/>
                                  </p:stCondLst>
                                  <p:childTnLst>
                                    <p:set>
                                      <p:cBhvr>
                                        <p:cTn id="140" dur="1" fill="hold">
                                          <p:stCondLst>
                                            <p:cond delay="0"/>
                                          </p:stCondLst>
                                        </p:cTn>
                                        <p:tgtEl>
                                          <p:spTgt spid="2"/>
                                        </p:tgtEl>
                                        <p:attrNameLst>
                                          <p:attrName>style.visibility</p:attrName>
                                        </p:attrNameLst>
                                      </p:cBhvr>
                                      <p:to>
                                        <p:strVal val="visible"/>
                                      </p:to>
                                    </p:set>
                                    <p:anim calcmode="lin" valueType="num">
                                      <p:cBhvr>
                                        <p:cTn id="141" dur="500" fill="hold"/>
                                        <p:tgtEl>
                                          <p:spTgt spid="2"/>
                                        </p:tgtEl>
                                        <p:attrNameLst>
                                          <p:attrName>ppt_w</p:attrName>
                                        </p:attrNameLst>
                                      </p:cBhvr>
                                      <p:tavLst>
                                        <p:tav tm="0">
                                          <p:val>
                                            <p:fltVal val="0"/>
                                          </p:val>
                                        </p:tav>
                                        <p:tav tm="100000">
                                          <p:val>
                                            <p:strVal val="#ppt_w"/>
                                          </p:val>
                                        </p:tav>
                                      </p:tavLst>
                                    </p:anim>
                                    <p:anim calcmode="lin" valueType="num">
                                      <p:cBhvr>
                                        <p:cTn id="142" dur="500" fill="hold"/>
                                        <p:tgtEl>
                                          <p:spTgt spid="2"/>
                                        </p:tgtEl>
                                        <p:attrNameLst>
                                          <p:attrName>ppt_h</p:attrName>
                                        </p:attrNameLst>
                                      </p:cBhvr>
                                      <p:tavLst>
                                        <p:tav tm="0">
                                          <p:val>
                                            <p:fltVal val="0"/>
                                          </p:val>
                                        </p:tav>
                                        <p:tav tm="100000">
                                          <p:val>
                                            <p:strVal val="#ppt_h"/>
                                          </p:val>
                                        </p:tav>
                                      </p:tavLst>
                                    </p:anim>
                                    <p:animEffect transition="in" filter="fade">
                                      <p:cBhvr>
                                        <p:cTn id="143" dur="500"/>
                                        <p:tgtEl>
                                          <p:spTgt spid="2"/>
                                        </p:tgtEl>
                                      </p:cBhvr>
                                    </p:animEffect>
                                  </p:childTnLst>
                                </p:cTn>
                              </p:par>
                            </p:childTnLst>
                          </p:cTn>
                        </p:par>
                      </p:childTnLst>
                    </p:cTn>
                  </p:par>
                  <p:par>
                    <p:cTn id="144" fill="hold">
                      <p:stCondLst>
                        <p:cond delay="indefinite"/>
                      </p:stCondLst>
                      <p:childTnLst>
                        <p:par>
                          <p:cTn id="145" fill="hold">
                            <p:stCondLst>
                              <p:cond delay="0"/>
                            </p:stCondLst>
                            <p:childTnLst>
                              <p:par>
                                <p:cTn id="146" presetID="53" presetClass="entr" presetSubtype="16" fill="hold" grpId="0" nodeType="clickEffect">
                                  <p:stCondLst>
                                    <p:cond delay="0"/>
                                  </p:stCondLst>
                                  <p:childTnLst>
                                    <p:set>
                                      <p:cBhvr>
                                        <p:cTn id="147" dur="1" fill="hold">
                                          <p:stCondLst>
                                            <p:cond delay="0"/>
                                          </p:stCondLst>
                                        </p:cTn>
                                        <p:tgtEl>
                                          <p:spTgt spid="7"/>
                                        </p:tgtEl>
                                        <p:attrNameLst>
                                          <p:attrName>style.visibility</p:attrName>
                                        </p:attrNameLst>
                                      </p:cBhvr>
                                      <p:to>
                                        <p:strVal val="visible"/>
                                      </p:to>
                                    </p:set>
                                    <p:anim calcmode="lin" valueType="num">
                                      <p:cBhvr>
                                        <p:cTn id="148" dur="500" fill="hold"/>
                                        <p:tgtEl>
                                          <p:spTgt spid="7"/>
                                        </p:tgtEl>
                                        <p:attrNameLst>
                                          <p:attrName>ppt_w</p:attrName>
                                        </p:attrNameLst>
                                      </p:cBhvr>
                                      <p:tavLst>
                                        <p:tav tm="0">
                                          <p:val>
                                            <p:fltVal val="0"/>
                                          </p:val>
                                        </p:tav>
                                        <p:tav tm="100000">
                                          <p:val>
                                            <p:strVal val="#ppt_w"/>
                                          </p:val>
                                        </p:tav>
                                      </p:tavLst>
                                    </p:anim>
                                    <p:anim calcmode="lin" valueType="num">
                                      <p:cBhvr>
                                        <p:cTn id="149" dur="500" fill="hold"/>
                                        <p:tgtEl>
                                          <p:spTgt spid="7"/>
                                        </p:tgtEl>
                                        <p:attrNameLst>
                                          <p:attrName>ppt_h</p:attrName>
                                        </p:attrNameLst>
                                      </p:cBhvr>
                                      <p:tavLst>
                                        <p:tav tm="0">
                                          <p:val>
                                            <p:fltVal val="0"/>
                                          </p:val>
                                        </p:tav>
                                        <p:tav tm="100000">
                                          <p:val>
                                            <p:strVal val="#ppt_h"/>
                                          </p:val>
                                        </p:tav>
                                      </p:tavLst>
                                    </p:anim>
                                    <p:animEffect transition="in" filter="fade">
                                      <p:cBhvr>
                                        <p:cTn id="150" dur="500"/>
                                        <p:tgtEl>
                                          <p:spTgt spid="7"/>
                                        </p:tgtEl>
                                      </p:cBhvr>
                                    </p:animEffect>
                                  </p:childTnLst>
                                </p:cTn>
                              </p:par>
                            </p:childTnLst>
                          </p:cTn>
                        </p:par>
                      </p:childTnLst>
                    </p:cTn>
                  </p:par>
                  <p:par>
                    <p:cTn id="151" fill="hold">
                      <p:stCondLst>
                        <p:cond delay="indefinite"/>
                      </p:stCondLst>
                      <p:childTnLst>
                        <p:par>
                          <p:cTn id="152" fill="hold">
                            <p:stCondLst>
                              <p:cond delay="0"/>
                            </p:stCondLst>
                            <p:childTnLst>
                              <p:par>
                                <p:cTn id="153" presetID="53" presetClass="entr" presetSubtype="16" fill="hold" grpId="0" nodeType="clickEffect">
                                  <p:stCondLst>
                                    <p:cond delay="0"/>
                                  </p:stCondLst>
                                  <p:childTnLst>
                                    <p:set>
                                      <p:cBhvr>
                                        <p:cTn id="154" dur="1" fill="hold">
                                          <p:stCondLst>
                                            <p:cond delay="0"/>
                                          </p:stCondLst>
                                        </p:cTn>
                                        <p:tgtEl>
                                          <p:spTgt spid="11"/>
                                        </p:tgtEl>
                                        <p:attrNameLst>
                                          <p:attrName>style.visibility</p:attrName>
                                        </p:attrNameLst>
                                      </p:cBhvr>
                                      <p:to>
                                        <p:strVal val="visible"/>
                                      </p:to>
                                    </p:set>
                                    <p:anim calcmode="lin" valueType="num">
                                      <p:cBhvr>
                                        <p:cTn id="155" dur="500" fill="hold"/>
                                        <p:tgtEl>
                                          <p:spTgt spid="11"/>
                                        </p:tgtEl>
                                        <p:attrNameLst>
                                          <p:attrName>ppt_w</p:attrName>
                                        </p:attrNameLst>
                                      </p:cBhvr>
                                      <p:tavLst>
                                        <p:tav tm="0">
                                          <p:val>
                                            <p:fltVal val="0"/>
                                          </p:val>
                                        </p:tav>
                                        <p:tav tm="100000">
                                          <p:val>
                                            <p:strVal val="#ppt_w"/>
                                          </p:val>
                                        </p:tav>
                                      </p:tavLst>
                                    </p:anim>
                                    <p:anim calcmode="lin" valueType="num">
                                      <p:cBhvr>
                                        <p:cTn id="156" dur="500" fill="hold"/>
                                        <p:tgtEl>
                                          <p:spTgt spid="11"/>
                                        </p:tgtEl>
                                        <p:attrNameLst>
                                          <p:attrName>ppt_h</p:attrName>
                                        </p:attrNameLst>
                                      </p:cBhvr>
                                      <p:tavLst>
                                        <p:tav tm="0">
                                          <p:val>
                                            <p:fltVal val="0"/>
                                          </p:val>
                                        </p:tav>
                                        <p:tav tm="100000">
                                          <p:val>
                                            <p:strVal val="#ppt_h"/>
                                          </p:val>
                                        </p:tav>
                                      </p:tavLst>
                                    </p:anim>
                                    <p:animEffect transition="in" filter="fade">
                                      <p:cBhvr>
                                        <p:cTn id="157" dur="500"/>
                                        <p:tgtEl>
                                          <p:spTgt spid="11"/>
                                        </p:tgtEl>
                                      </p:cBhvr>
                                    </p:animEffect>
                                  </p:childTnLst>
                                </p:cTn>
                              </p:par>
                            </p:childTnLst>
                          </p:cTn>
                        </p:par>
                      </p:childTnLst>
                    </p:cTn>
                  </p:par>
                  <p:par>
                    <p:cTn id="158" fill="hold">
                      <p:stCondLst>
                        <p:cond delay="indefinite"/>
                      </p:stCondLst>
                      <p:childTnLst>
                        <p:par>
                          <p:cTn id="159" fill="hold">
                            <p:stCondLst>
                              <p:cond delay="0"/>
                            </p:stCondLst>
                            <p:childTnLst>
                              <p:par>
                                <p:cTn id="160" presetID="53" presetClass="entr" presetSubtype="16" fill="hold" grpId="0" nodeType="clickEffect">
                                  <p:stCondLst>
                                    <p:cond delay="0"/>
                                  </p:stCondLst>
                                  <p:childTnLst>
                                    <p:set>
                                      <p:cBhvr>
                                        <p:cTn id="161" dur="1" fill="hold">
                                          <p:stCondLst>
                                            <p:cond delay="0"/>
                                          </p:stCondLst>
                                        </p:cTn>
                                        <p:tgtEl>
                                          <p:spTgt spid="12"/>
                                        </p:tgtEl>
                                        <p:attrNameLst>
                                          <p:attrName>style.visibility</p:attrName>
                                        </p:attrNameLst>
                                      </p:cBhvr>
                                      <p:to>
                                        <p:strVal val="visible"/>
                                      </p:to>
                                    </p:set>
                                    <p:anim calcmode="lin" valueType="num">
                                      <p:cBhvr>
                                        <p:cTn id="162" dur="500" fill="hold"/>
                                        <p:tgtEl>
                                          <p:spTgt spid="12"/>
                                        </p:tgtEl>
                                        <p:attrNameLst>
                                          <p:attrName>ppt_w</p:attrName>
                                        </p:attrNameLst>
                                      </p:cBhvr>
                                      <p:tavLst>
                                        <p:tav tm="0">
                                          <p:val>
                                            <p:fltVal val="0"/>
                                          </p:val>
                                        </p:tav>
                                        <p:tav tm="100000">
                                          <p:val>
                                            <p:strVal val="#ppt_w"/>
                                          </p:val>
                                        </p:tav>
                                      </p:tavLst>
                                    </p:anim>
                                    <p:anim calcmode="lin" valueType="num">
                                      <p:cBhvr>
                                        <p:cTn id="163" dur="500" fill="hold"/>
                                        <p:tgtEl>
                                          <p:spTgt spid="12"/>
                                        </p:tgtEl>
                                        <p:attrNameLst>
                                          <p:attrName>ppt_h</p:attrName>
                                        </p:attrNameLst>
                                      </p:cBhvr>
                                      <p:tavLst>
                                        <p:tav tm="0">
                                          <p:val>
                                            <p:fltVal val="0"/>
                                          </p:val>
                                        </p:tav>
                                        <p:tav tm="100000">
                                          <p:val>
                                            <p:strVal val="#ppt_h"/>
                                          </p:val>
                                        </p:tav>
                                      </p:tavLst>
                                    </p:anim>
                                    <p:animEffect transition="in" filter="fade">
                                      <p:cBhvr>
                                        <p:cTn id="16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P spid="27" grpId="0" animBg="1"/>
      <p:bldP spid="28" grpId="0" animBg="1"/>
      <p:bldP spid="29" grpId="0" animBg="1"/>
      <p:bldP spid="30" grpId="0" animBg="1"/>
      <p:bldP spid="32" grpId="0"/>
      <p:bldP spid="33" grpId="0"/>
      <p:bldP spid="34" grpId="0"/>
      <p:bldP spid="35" grpId="0"/>
      <p:bldP spid="46" grpId="0" animBg="1"/>
      <p:bldP spid="47" grpId="0" animBg="1"/>
      <p:bldP spid="48" grpId="0" animBg="1"/>
      <p:bldP spid="49" grpId="0" animBg="1"/>
      <p:bldP spid="4" grpId="0"/>
      <p:bldP spid="6" grpId="0"/>
      <p:bldP spid="8" grpId="0"/>
      <p:bldP spid="13" grpId="0"/>
      <p:bldP spid="7" grpId="0" animBg="1"/>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7E9ED85E-5F94-AF89-58A5-43FEA7D4D299}"/>
              </a:ext>
            </a:extLst>
          </p:cNvPr>
          <p:cNvSpPr txBox="1"/>
          <p:nvPr/>
        </p:nvSpPr>
        <p:spPr>
          <a:xfrm>
            <a:off x="5511800" y="3276600"/>
            <a:ext cx="577237" cy="369332"/>
          </a:xfrm>
          <a:prstGeom prst="rect">
            <a:avLst/>
          </a:prstGeom>
          <a:solidFill>
            <a:srgbClr val="5494A8"/>
          </a:solidFill>
          <a:ln>
            <a:solidFill>
              <a:schemeClr val="tx1"/>
            </a:solidFill>
          </a:ln>
        </p:spPr>
        <p:txBody>
          <a:bodyPr wrap="square" rtlCol="0">
            <a:spAutoFit/>
          </a:bodyPr>
          <a:lstStyle/>
          <a:p>
            <a:r>
              <a:rPr lang="en-US" b="1" dirty="0"/>
              <a:t>M 1</a:t>
            </a:r>
          </a:p>
        </p:txBody>
      </p:sp>
      <p:sp>
        <p:nvSpPr>
          <p:cNvPr id="27" name="TextBox 26">
            <a:extLst>
              <a:ext uri="{FF2B5EF4-FFF2-40B4-BE49-F238E27FC236}">
                <a16:creationId xmlns:a16="http://schemas.microsoft.com/office/drawing/2014/main" id="{FB20D2F9-885F-AA6F-DC5D-FDFEA7141BD1}"/>
              </a:ext>
            </a:extLst>
          </p:cNvPr>
          <p:cNvSpPr txBox="1"/>
          <p:nvPr/>
        </p:nvSpPr>
        <p:spPr>
          <a:xfrm>
            <a:off x="8178800" y="3276600"/>
            <a:ext cx="474867" cy="369332"/>
          </a:xfrm>
          <a:prstGeom prst="rect">
            <a:avLst/>
          </a:prstGeom>
          <a:solidFill>
            <a:srgbClr val="5494A8"/>
          </a:solidFill>
          <a:ln>
            <a:solidFill>
              <a:schemeClr val="tx1"/>
            </a:solidFill>
          </a:ln>
        </p:spPr>
        <p:txBody>
          <a:bodyPr wrap="square" rtlCol="0">
            <a:spAutoFit/>
          </a:bodyPr>
          <a:lstStyle/>
          <a:p>
            <a:r>
              <a:rPr lang="en-US" b="1" dirty="0"/>
              <a:t>C1</a:t>
            </a:r>
          </a:p>
        </p:txBody>
      </p:sp>
      <p:sp>
        <p:nvSpPr>
          <p:cNvPr id="28" name="TextBox 27">
            <a:extLst>
              <a:ext uri="{FF2B5EF4-FFF2-40B4-BE49-F238E27FC236}">
                <a16:creationId xmlns:a16="http://schemas.microsoft.com/office/drawing/2014/main" id="{B3832274-D22D-C7FE-B759-4CD6A629C673}"/>
              </a:ext>
            </a:extLst>
          </p:cNvPr>
          <p:cNvSpPr txBox="1"/>
          <p:nvPr/>
        </p:nvSpPr>
        <p:spPr>
          <a:xfrm>
            <a:off x="10604500" y="3276600"/>
            <a:ext cx="474867" cy="369332"/>
          </a:xfrm>
          <a:prstGeom prst="rect">
            <a:avLst/>
          </a:prstGeom>
          <a:solidFill>
            <a:srgbClr val="5494A8"/>
          </a:solidFill>
          <a:ln>
            <a:solidFill>
              <a:schemeClr val="tx1"/>
            </a:solidFill>
          </a:ln>
        </p:spPr>
        <p:txBody>
          <a:bodyPr wrap="square" rtlCol="0">
            <a:spAutoFit/>
          </a:bodyPr>
          <a:lstStyle/>
          <a:p>
            <a:r>
              <a:rPr lang="en-US" b="1" dirty="0"/>
              <a:t>C2</a:t>
            </a:r>
          </a:p>
        </p:txBody>
      </p:sp>
      <p:sp>
        <p:nvSpPr>
          <p:cNvPr id="29" name="TextBox 28">
            <a:extLst>
              <a:ext uri="{FF2B5EF4-FFF2-40B4-BE49-F238E27FC236}">
                <a16:creationId xmlns:a16="http://schemas.microsoft.com/office/drawing/2014/main" id="{2F9575C2-5DDB-7B3F-3B81-0E8D9EA50E00}"/>
              </a:ext>
            </a:extLst>
          </p:cNvPr>
          <p:cNvSpPr txBox="1"/>
          <p:nvPr/>
        </p:nvSpPr>
        <p:spPr>
          <a:xfrm>
            <a:off x="2908300" y="3276600"/>
            <a:ext cx="474254" cy="369332"/>
          </a:xfrm>
          <a:prstGeom prst="rect">
            <a:avLst/>
          </a:prstGeom>
          <a:solidFill>
            <a:srgbClr val="5494A8"/>
          </a:solidFill>
          <a:ln>
            <a:solidFill>
              <a:schemeClr val="tx1"/>
            </a:solidFill>
          </a:ln>
        </p:spPr>
        <p:txBody>
          <a:bodyPr wrap="square" rtlCol="0">
            <a:spAutoFit/>
          </a:bodyPr>
          <a:lstStyle/>
          <a:p>
            <a:r>
              <a:rPr lang="en-US" b="1" dirty="0"/>
              <a:t>S1</a:t>
            </a:r>
          </a:p>
        </p:txBody>
      </p:sp>
      <p:sp>
        <p:nvSpPr>
          <p:cNvPr id="30" name="TextBox 29">
            <a:extLst>
              <a:ext uri="{FF2B5EF4-FFF2-40B4-BE49-F238E27FC236}">
                <a16:creationId xmlns:a16="http://schemas.microsoft.com/office/drawing/2014/main" id="{23A72CE9-CA85-B7D6-6E13-3A44849CEDA5}"/>
              </a:ext>
            </a:extLst>
          </p:cNvPr>
          <p:cNvSpPr txBox="1"/>
          <p:nvPr/>
        </p:nvSpPr>
        <p:spPr>
          <a:xfrm>
            <a:off x="508000" y="3276600"/>
            <a:ext cx="498271" cy="369332"/>
          </a:xfrm>
          <a:prstGeom prst="rect">
            <a:avLst/>
          </a:prstGeom>
          <a:solidFill>
            <a:srgbClr val="5494A8"/>
          </a:solidFill>
          <a:ln>
            <a:solidFill>
              <a:schemeClr val="tx1"/>
            </a:solidFill>
          </a:ln>
        </p:spPr>
        <p:txBody>
          <a:bodyPr wrap="square" rtlCol="0">
            <a:spAutoFit/>
          </a:bodyPr>
          <a:lstStyle/>
          <a:p>
            <a:r>
              <a:rPr lang="en-US" b="1" dirty="0"/>
              <a:t>S2</a:t>
            </a:r>
          </a:p>
        </p:txBody>
      </p:sp>
      <p:sp>
        <p:nvSpPr>
          <p:cNvPr id="32" name="TextBox 31">
            <a:extLst>
              <a:ext uri="{FF2B5EF4-FFF2-40B4-BE49-F238E27FC236}">
                <a16:creationId xmlns:a16="http://schemas.microsoft.com/office/drawing/2014/main" id="{EC60DC2C-6E0E-FA19-81C6-67348E01F3AE}"/>
              </a:ext>
            </a:extLst>
          </p:cNvPr>
          <p:cNvSpPr txBox="1"/>
          <p:nvPr/>
        </p:nvSpPr>
        <p:spPr>
          <a:xfrm>
            <a:off x="2752724" y="4046295"/>
            <a:ext cx="101917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TIER 1</a:t>
            </a:r>
          </a:p>
        </p:txBody>
      </p:sp>
      <p:sp>
        <p:nvSpPr>
          <p:cNvPr id="33" name="TextBox 32">
            <a:extLst>
              <a:ext uri="{FF2B5EF4-FFF2-40B4-BE49-F238E27FC236}">
                <a16:creationId xmlns:a16="http://schemas.microsoft.com/office/drawing/2014/main" id="{E7D46C28-AFF2-B4B3-D113-1AF797C267CC}"/>
              </a:ext>
            </a:extLst>
          </p:cNvPr>
          <p:cNvSpPr txBox="1"/>
          <p:nvPr/>
        </p:nvSpPr>
        <p:spPr>
          <a:xfrm>
            <a:off x="8070850" y="4102172"/>
            <a:ext cx="78105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TIER 1</a:t>
            </a:r>
          </a:p>
        </p:txBody>
      </p:sp>
      <p:sp>
        <p:nvSpPr>
          <p:cNvPr id="34" name="TextBox 33">
            <a:extLst>
              <a:ext uri="{FF2B5EF4-FFF2-40B4-BE49-F238E27FC236}">
                <a16:creationId xmlns:a16="http://schemas.microsoft.com/office/drawing/2014/main" id="{7937ADA4-0341-FD46-7238-CC2D53685333}"/>
              </a:ext>
            </a:extLst>
          </p:cNvPr>
          <p:cNvSpPr txBox="1"/>
          <p:nvPr/>
        </p:nvSpPr>
        <p:spPr>
          <a:xfrm>
            <a:off x="10433050" y="4020967"/>
            <a:ext cx="92075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TIER 2</a:t>
            </a:r>
          </a:p>
        </p:txBody>
      </p:sp>
      <p:sp>
        <p:nvSpPr>
          <p:cNvPr id="35" name="TextBox 34">
            <a:extLst>
              <a:ext uri="{FF2B5EF4-FFF2-40B4-BE49-F238E27FC236}">
                <a16:creationId xmlns:a16="http://schemas.microsoft.com/office/drawing/2014/main" id="{A5454549-4408-9DE7-0508-142099A1E776}"/>
              </a:ext>
            </a:extLst>
          </p:cNvPr>
          <p:cNvSpPr txBox="1"/>
          <p:nvPr/>
        </p:nvSpPr>
        <p:spPr>
          <a:xfrm>
            <a:off x="508000" y="4020967"/>
            <a:ext cx="92075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TIER 2</a:t>
            </a:r>
          </a:p>
        </p:txBody>
      </p:sp>
      <p:sp>
        <p:nvSpPr>
          <p:cNvPr id="46" name="Right Arrow 45">
            <a:extLst>
              <a:ext uri="{FF2B5EF4-FFF2-40B4-BE49-F238E27FC236}">
                <a16:creationId xmlns:a16="http://schemas.microsoft.com/office/drawing/2014/main" id="{F1854F0D-FCB3-F59D-9C54-5EF0618D4DA8}"/>
              </a:ext>
            </a:extLst>
          </p:cNvPr>
          <p:cNvSpPr/>
          <p:nvPr/>
        </p:nvSpPr>
        <p:spPr>
          <a:xfrm rot="10800000">
            <a:off x="1112633" y="3279704"/>
            <a:ext cx="1527175" cy="495164"/>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BE88BFDF-FDF1-8FEE-7538-43EC4B7E6FC9}"/>
              </a:ext>
            </a:extLst>
          </p:cNvPr>
          <p:cNvSpPr/>
          <p:nvPr/>
        </p:nvSpPr>
        <p:spPr>
          <a:xfrm rot="10800000">
            <a:off x="3712754" y="3256977"/>
            <a:ext cx="1527175" cy="495164"/>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a:extLst>
              <a:ext uri="{FF2B5EF4-FFF2-40B4-BE49-F238E27FC236}">
                <a16:creationId xmlns:a16="http://schemas.microsoft.com/office/drawing/2014/main" id="{CD1CC683-1970-DCD0-E18F-114C0BCAF106}"/>
              </a:ext>
            </a:extLst>
          </p:cNvPr>
          <p:cNvSpPr/>
          <p:nvPr/>
        </p:nvSpPr>
        <p:spPr>
          <a:xfrm>
            <a:off x="6426200" y="3267622"/>
            <a:ext cx="1527175" cy="495164"/>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a:extLst>
              <a:ext uri="{FF2B5EF4-FFF2-40B4-BE49-F238E27FC236}">
                <a16:creationId xmlns:a16="http://schemas.microsoft.com/office/drawing/2014/main" id="{2D653E17-B1E8-BEC7-873F-7BA8D675951C}"/>
              </a:ext>
            </a:extLst>
          </p:cNvPr>
          <p:cNvSpPr/>
          <p:nvPr/>
        </p:nvSpPr>
        <p:spPr>
          <a:xfrm>
            <a:off x="8933678" y="3289436"/>
            <a:ext cx="1527175" cy="495164"/>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Several people working on a conveyor belt&#10;&#10;Description automatically generated">
            <a:extLst>
              <a:ext uri="{FF2B5EF4-FFF2-40B4-BE49-F238E27FC236}">
                <a16:creationId xmlns:a16="http://schemas.microsoft.com/office/drawing/2014/main" id="{AE5D2EE2-A1FB-5A89-23D0-9DEA2A97F7B7}"/>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837473B0-CC2E-450A-ABE3-18F120FF3D39}">
                <a1611:picAttrSrcUrl xmlns:a1611="http://schemas.microsoft.com/office/drawing/2016/11/main" r:id="rId5"/>
              </a:ext>
            </a:extLst>
          </a:blip>
          <a:stretch>
            <a:fillRect/>
          </a:stretch>
        </p:blipFill>
        <p:spPr>
          <a:xfrm>
            <a:off x="4844845" y="3674200"/>
            <a:ext cx="1900575" cy="999697"/>
          </a:xfrm>
          <a:prstGeom prst="rect">
            <a:avLst/>
          </a:prstGeom>
        </p:spPr>
      </p:pic>
      <p:pic>
        <p:nvPicPr>
          <p:cNvPr id="58" name="Picture 57" descr="A group of people holding objects&#10;&#10;Description automatically generated">
            <a:extLst>
              <a:ext uri="{FF2B5EF4-FFF2-40B4-BE49-F238E27FC236}">
                <a16:creationId xmlns:a16="http://schemas.microsoft.com/office/drawing/2014/main" id="{38E777D3-0BF1-AAA2-EC00-A44B842C449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Effect>
                      <a14:sharpenSoften amount="50000"/>
                    </a14:imgEffect>
                    <a14:imgEffect>
                      <a14:saturation sat="400000"/>
                    </a14:imgEffect>
                  </a14:imgLayer>
                </a14:imgProps>
              </a:ext>
              <a:ext uri="{837473B0-CC2E-450A-ABE3-18F120FF3D39}">
                <a1611:picAttrSrcUrl xmlns:a1611="http://schemas.microsoft.com/office/drawing/2016/11/main" r:id="rId8"/>
              </a:ext>
            </a:extLst>
          </a:blip>
          <a:stretch>
            <a:fillRect/>
          </a:stretch>
        </p:blipFill>
        <p:spPr>
          <a:xfrm>
            <a:off x="1284390" y="3700783"/>
            <a:ext cx="1183945" cy="939384"/>
          </a:xfrm>
          <a:prstGeom prst="rect">
            <a:avLst/>
          </a:prstGeom>
        </p:spPr>
      </p:pic>
      <p:pic>
        <p:nvPicPr>
          <p:cNvPr id="60" name="Picture 59" descr="A round blue circle with two people shaking hands&#10;&#10;Description automatically generated">
            <a:extLst>
              <a:ext uri="{FF2B5EF4-FFF2-40B4-BE49-F238E27FC236}">
                <a16:creationId xmlns:a16="http://schemas.microsoft.com/office/drawing/2014/main" id="{1069F35C-601F-72A8-D1FB-92EFC295BC5D}"/>
              </a:ext>
            </a:extLst>
          </p:cNvPr>
          <p:cNvPicPr>
            <a:picLocks noChangeAspect="1"/>
          </p:cNvPicPr>
          <p:nvPr/>
        </p:nvPicPr>
        <p:blipFill>
          <a:blip r:embed="rId9">
            <a:duotone>
              <a:prstClr val="black"/>
              <a:srgbClr val="156082">
                <a:lumMod val="60000"/>
                <a:lumOff val="40000"/>
                <a:tint val="45000"/>
                <a:satMod val="400000"/>
              </a:srgbClr>
            </a:duotone>
            <a:extLst>
              <a:ext uri="{BEBA8EAE-BF5A-486C-A8C5-ECC9F3942E4B}">
                <a14:imgProps xmlns:a14="http://schemas.microsoft.com/office/drawing/2010/main">
                  <a14:imgLayer r:embed="rId10">
                    <a14:imgEffect>
                      <a14:backgroundRemoval t="10000" b="90000" l="10000" r="90000"/>
                    </a14:imgEffect>
                    <a14:imgEffect>
                      <a14:colorTemperature colorTemp="4700"/>
                    </a14:imgEffect>
                  </a14:imgLayer>
                </a14:imgProps>
              </a:ext>
              <a:ext uri="{837473B0-CC2E-450A-ABE3-18F120FF3D39}">
                <a1611:picAttrSrcUrl xmlns:a1611="http://schemas.microsoft.com/office/drawing/2016/11/main" r:id="rId11"/>
              </a:ext>
            </a:extLst>
          </a:blip>
          <a:stretch>
            <a:fillRect/>
          </a:stretch>
        </p:blipFill>
        <p:spPr>
          <a:xfrm>
            <a:off x="9088569" y="3630600"/>
            <a:ext cx="999429" cy="999696"/>
          </a:xfrm>
          <a:prstGeom prst="rect">
            <a:avLst/>
          </a:prstGeom>
          <a:ln>
            <a:noFill/>
          </a:ln>
        </p:spPr>
      </p:pic>
      <p:pic>
        <p:nvPicPr>
          <p:cNvPr id="3" name="Picture 2">
            <a:extLst>
              <a:ext uri="{FF2B5EF4-FFF2-40B4-BE49-F238E27FC236}">
                <a16:creationId xmlns:a16="http://schemas.microsoft.com/office/drawing/2014/main" id="{CF1C1B67-859A-11AD-1742-82B9B16D1A97}"/>
              </a:ext>
            </a:extLst>
          </p:cNvPr>
          <p:cNvPicPr/>
          <p:nvPr/>
        </p:nvPicPr>
        <p:blipFill>
          <a:blip r:embed="rId1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4" name="TextBox 3">
            <a:extLst>
              <a:ext uri="{FF2B5EF4-FFF2-40B4-BE49-F238E27FC236}">
                <a16:creationId xmlns:a16="http://schemas.microsoft.com/office/drawing/2014/main" id="{EBB3983E-DDF2-5C71-5B1D-F736040E2376}"/>
              </a:ext>
            </a:extLst>
          </p:cNvPr>
          <p:cNvSpPr txBox="1"/>
          <p:nvPr/>
        </p:nvSpPr>
        <p:spPr>
          <a:xfrm>
            <a:off x="405498" y="4647016"/>
            <a:ext cx="1596002"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SUPPLIER</a:t>
            </a:r>
          </a:p>
        </p:txBody>
      </p:sp>
      <p:sp>
        <p:nvSpPr>
          <p:cNvPr id="6" name="TextBox 5">
            <a:extLst>
              <a:ext uri="{FF2B5EF4-FFF2-40B4-BE49-F238E27FC236}">
                <a16:creationId xmlns:a16="http://schemas.microsoft.com/office/drawing/2014/main" id="{A7685CD4-F3C5-14AA-22A3-33A677D9FB2C}"/>
              </a:ext>
            </a:extLst>
          </p:cNvPr>
          <p:cNvSpPr txBox="1"/>
          <p:nvPr/>
        </p:nvSpPr>
        <p:spPr>
          <a:xfrm>
            <a:off x="10190500" y="4630296"/>
            <a:ext cx="1596002"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CUSTOMER</a:t>
            </a:r>
          </a:p>
        </p:txBody>
      </p:sp>
      <p:sp>
        <p:nvSpPr>
          <p:cNvPr id="9" name="Curved Up Arrow 8">
            <a:extLst>
              <a:ext uri="{FF2B5EF4-FFF2-40B4-BE49-F238E27FC236}">
                <a16:creationId xmlns:a16="http://schemas.microsoft.com/office/drawing/2014/main" id="{419C32B0-4482-1B54-B97F-2B72769CAF64}"/>
              </a:ext>
            </a:extLst>
          </p:cNvPr>
          <p:cNvSpPr/>
          <p:nvPr/>
        </p:nvSpPr>
        <p:spPr>
          <a:xfrm rot="10800000">
            <a:off x="3102438" y="2335220"/>
            <a:ext cx="2619935" cy="835341"/>
          </a:xfrm>
          <a:prstGeom prst="curvedUpArrow">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Up Arrow 10">
            <a:extLst>
              <a:ext uri="{FF2B5EF4-FFF2-40B4-BE49-F238E27FC236}">
                <a16:creationId xmlns:a16="http://schemas.microsoft.com/office/drawing/2014/main" id="{05805363-E19A-2725-2CA1-2D29EF89E229}"/>
              </a:ext>
            </a:extLst>
          </p:cNvPr>
          <p:cNvSpPr/>
          <p:nvPr/>
        </p:nvSpPr>
        <p:spPr>
          <a:xfrm>
            <a:off x="3288231" y="4627558"/>
            <a:ext cx="2429078" cy="835341"/>
          </a:xfrm>
          <a:prstGeom prst="curvedUpArrow">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4763FE24-2D41-A5CC-19ED-3A04422D2F09}"/>
              </a:ext>
            </a:extLst>
          </p:cNvPr>
          <p:cNvSpPr txBox="1"/>
          <p:nvPr/>
        </p:nvSpPr>
        <p:spPr>
          <a:xfrm>
            <a:off x="139586" y="770528"/>
            <a:ext cx="3159319" cy="2031325"/>
          </a:xfrm>
          <a:prstGeom prst="rect">
            <a:avLst/>
          </a:prstGeom>
          <a:solidFill>
            <a:schemeClr val="bg1">
              <a:lumMod val="85000"/>
            </a:schemeClr>
          </a:solidFill>
          <a:ln>
            <a:noFill/>
          </a:ln>
        </p:spPr>
        <p:txBody>
          <a:bodyPr wrap="square">
            <a:spAutoFit/>
          </a:bodyPr>
          <a:lstStyle/>
          <a:p>
            <a:r>
              <a:rPr lang="en-US" sz="1400" dirty="0">
                <a:latin typeface="Calibri" panose="020F0502020204030204" pitchFamily="34" charset="0"/>
                <a:cs typeface="Calibri" panose="020F0502020204030204" pitchFamily="34" charset="0"/>
              </a:rPr>
              <a:t>Procure to pay process of integrating purchasing and accounts payable systems to create greater efficiencies. It exists within the larger procurement management process and involves four key stages: Selecting goods and services, Enforcing compliance and order, Receiving and reconciliation, Invoicing and payment. </a:t>
            </a:r>
          </a:p>
        </p:txBody>
      </p:sp>
      <p:sp>
        <p:nvSpPr>
          <p:cNvPr id="8" name="TextBox 7">
            <a:extLst>
              <a:ext uri="{FF2B5EF4-FFF2-40B4-BE49-F238E27FC236}">
                <a16:creationId xmlns:a16="http://schemas.microsoft.com/office/drawing/2014/main" id="{757D0155-8E1F-E630-9CC4-2972764B4FB6}"/>
              </a:ext>
            </a:extLst>
          </p:cNvPr>
          <p:cNvSpPr txBox="1"/>
          <p:nvPr/>
        </p:nvSpPr>
        <p:spPr>
          <a:xfrm>
            <a:off x="3331956" y="5674830"/>
            <a:ext cx="2023533" cy="369332"/>
          </a:xfrm>
          <a:prstGeom prst="rect">
            <a:avLst/>
          </a:prstGeom>
          <a:solidFill>
            <a:schemeClr val="accent4">
              <a:lumMod val="20000"/>
              <a:lumOff val="80000"/>
            </a:schemeClr>
          </a:solidFill>
        </p:spPr>
        <p:txBody>
          <a:bodyPr wrap="square" rtlCol="0">
            <a:spAutoFit/>
          </a:bodyPr>
          <a:lstStyle/>
          <a:p>
            <a:r>
              <a:rPr lang="en-US" dirty="0">
                <a:latin typeface="Calibri" panose="020F0502020204030204" pitchFamily="34" charset="0"/>
                <a:cs typeface="Calibri" panose="020F0502020204030204" pitchFamily="34" charset="0"/>
              </a:rPr>
              <a:t>PROCURE TO PAY</a:t>
            </a:r>
          </a:p>
        </p:txBody>
      </p:sp>
      <p:sp>
        <p:nvSpPr>
          <p:cNvPr id="2" name="TextBox 1">
            <a:extLst>
              <a:ext uri="{FF2B5EF4-FFF2-40B4-BE49-F238E27FC236}">
                <a16:creationId xmlns:a16="http://schemas.microsoft.com/office/drawing/2014/main" id="{99C50506-261F-55F4-FA42-606A78EC1D38}"/>
              </a:ext>
            </a:extLst>
          </p:cNvPr>
          <p:cNvSpPr txBox="1"/>
          <p:nvPr/>
        </p:nvSpPr>
        <p:spPr>
          <a:xfrm>
            <a:off x="166595" y="20032"/>
            <a:ext cx="5202587" cy="461665"/>
          </a:xfrm>
          <a:prstGeom prst="rect">
            <a:avLst/>
          </a:prstGeom>
          <a:noFill/>
        </p:spPr>
        <p:txBody>
          <a:bodyPr wrap="square" rtlCol="0">
            <a:spAutoFit/>
          </a:bodyPr>
          <a:lstStyle/>
          <a:p>
            <a:r>
              <a:rPr lang="en-US" sz="2400" b="1" dirty="0">
                <a:cs typeface="Calibri" panose="020F0502020204030204" pitchFamily="34" charset="0"/>
              </a:rPr>
              <a:t>Procure to Pay and Order to Cash </a:t>
            </a:r>
          </a:p>
        </p:txBody>
      </p:sp>
      <p:sp>
        <p:nvSpPr>
          <p:cNvPr id="10" name="Curved Up Arrow 9">
            <a:extLst>
              <a:ext uri="{FF2B5EF4-FFF2-40B4-BE49-F238E27FC236}">
                <a16:creationId xmlns:a16="http://schemas.microsoft.com/office/drawing/2014/main" id="{19948EB9-7984-C73C-7E6D-B28FD8672CC4}"/>
              </a:ext>
            </a:extLst>
          </p:cNvPr>
          <p:cNvSpPr/>
          <p:nvPr/>
        </p:nvSpPr>
        <p:spPr>
          <a:xfrm rot="10800000" flipH="1">
            <a:off x="5861944" y="2335221"/>
            <a:ext cx="2554289" cy="835341"/>
          </a:xfrm>
          <a:prstGeom prst="curvedUpArrow">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urved Up Arrow 11">
            <a:extLst>
              <a:ext uri="{FF2B5EF4-FFF2-40B4-BE49-F238E27FC236}">
                <a16:creationId xmlns:a16="http://schemas.microsoft.com/office/drawing/2014/main" id="{A2F66FBD-5F07-4074-9138-E44E61C04E01}"/>
              </a:ext>
            </a:extLst>
          </p:cNvPr>
          <p:cNvSpPr/>
          <p:nvPr/>
        </p:nvSpPr>
        <p:spPr>
          <a:xfrm flipH="1">
            <a:off x="5795131" y="4595612"/>
            <a:ext cx="2621101" cy="835341"/>
          </a:xfrm>
          <a:prstGeom prst="curvedUpArrow">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CB22A244-F175-3880-34A2-EAAFA27B9B4A}"/>
              </a:ext>
            </a:extLst>
          </p:cNvPr>
          <p:cNvSpPr txBox="1"/>
          <p:nvPr/>
        </p:nvSpPr>
        <p:spPr>
          <a:xfrm>
            <a:off x="6089037" y="5685132"/>
            <a:ext cx="2023533" cy="369332"/>
          </a:xfrm>
          <a:prstGeom prst="rect">
            <a:avLst/>
          </a:prstGeom>
          <a:solidFill>
            <a:schemeClr val="accent4">
              <a:lumMod val="20000"/>
              <a:lumOff val="80000"/>
            </a:schemeClr>
          </a:solidFill>
        </p:spPr>
        <p:txBody>
          <a:bodyPr wrap="square" rtlCol="0">
            <a:spAutoFit/>
          </a:bodyPr>
          <a:lstStyle/>
          <a:p>
            <a:r>
              <a:rPr lang="en-US" dirty="0">
                <a:latin typeface="Calibri" panose="020F0502020204030204" pitchFamily="34" charset="0"/>
                <a:cs typeface="Calibri" panose="020F0502020204030204" pitchFamily="34" charset="0"/>
              </a:rPr>
              <a:t>ORDER TO CASH</a:t>
            </a:r>
          </a:p>
        </p:txBody>
      </p:sp>
      <p:sp>
        <p:nvSpPr>
          <p:cNvPr id="16" name="TextBox 15">
            <a:extLst>
              <a:ext uri="{FF2B5EF4-FFF2-40B4-BE49-F238E27FC236}">
                <a16:creationId xmlns:a16="http://schemas.microsoft.com/office/drawing/2014/main" id="{3FCC84F5-4B56-2991-201F-3ACA9FAC6968}"/>
              </a:ext>
            </a:extLst>
          </p:cNvPr>
          <p:cNvSpPr txBox="1"/>
          <p:nvPr/>
        </p:nvSpPr>
        <p:spPr>
          <a:xfrm>
            <a:off x="8893095" y="770528"/>
            <a:ext cx="3159319" cy="2031325"/>
          </a:xfrm>
          <a:prstGeom prst="rect">
            <a:avLst/>
          </a:prstGeom>
          <a:solidFill>
            <a:schemeClr val="bg1">
              <a:lumMod val="85000"/>
            </a:schemeClr>
          </a:solidFill>
          <a:ln>
            <a:noFill/>
          </a:ln>
        </p:spPr>
        <p:txBody>
          <a:bodyPr wrap="square">
            <a:spAutoFit/>
          </a:bodyPr>
          <a:lstStyle/>
          <a:p>
            <a:r>
              <a:rPr lang="en-US" sz="1400" dirty="0">
                <a:latin typeface="Calibri" panose="020F0502020204030204" pitchFamily="34" charset="0"/>
                <a:cs typeface="Calibri" panose="020F0502020204030204" pitchFamily="34" charset="0"/>
              </a:rPr>
              <a:t>OTC encompasses the entire lifecycle of order fulfillment. The order-to-cash process includes all actions required to process customer orders and deliver the products and services to fulfill those orders. It involves numerous business functions such as inventory management, operations, and production.</a:t>
            </a:r>
          </a:p>
        </p:txBody>
      </p:sp>
    </p:spTree>
    <p:extLst>
      <p:ext uri="{BB962C8B-B14F-4D97-AF65-F5344CB8AC3E}">
        <p14:creationId xmlns:p14="http://schemas.microsoft.com/office/powerpoint/2010/main" val="23420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5"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1000" fill="hold"/>
                                        <p:tgtEl>
                                          <p:spTgt spid="10"/>
                                        </p:tgtEl>
                                        <p:attrNameLst>
                                          <p:attrName>ppt_w</p:attrName>
                                        </p:attrNameLst>
                                      </p:cBhvr>
                                      <p:tavLst>
                                        <p:tav tm="0">
                                          <p:val>
                                            <p:strVal val="#ppt_w*0.70"/>
                                          </p:val>
                                        </p:tav>
                                        <p:tav tm="100000">
                                          <p:val>
                                            <p:strVal val="#ppt_w"/>
                                          </p:val>
                                        </p:tav>
                                      </p:tavLst>
                                    </p:anim>
                                    <p:anim calcmode="lin" valueType="num">
                                      <p:cBhvr>
                                        <p:cTn id="30" dur="1000" fill="hold"/>
                                        <p:tgtEl>
                                          <p:spTgt spid="10"/>
                                        </p:tgtEl>
                                        <p:attrNameLst>
                                          <p:attrName>ppt_h</p:attrName>
                                        </p:attrNameLst>
                                      </p:cBhvr>
                                      <p:tavLst>
                                        <p:tav tm="0">
                                          <p:val>
                                            <p:strVal val="#ppt_h"/>
                                          </p:val>
                                        </p:tav>
                                        <p:tav tm="100000">
                                          <p:val>
                                            <p:strVal val="#ppt_h"/>
                                          </p:val>
                                        </p:tav>
                                      </p:tavLst>
                                    </p:anim>
                                    <p:animEffect transition="in" filter="fade">
                                      <p:cBhvr>
                                        <p:cTn id="31" dur="10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55"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1000" fill="hold"/>
                                        <p:tgtEl>
                                          <p:spTgt spid="12"/>
                                        </p:tgtEl>
                                        <p:attrNameLst>
                                          <p:attrName>ppt_w</p:attrName>
                                        </p:attrNameLst>
                                      </p:cBhvr>
                                      <p:tavLst>
                                        <p:tav tm="0">
                                          <p:val>
                                            <p:strVal val="#ppt_w*0.70"/>
                                          </p:val>
                                        </p:tav>
                                        <p:tav tm="100000">
                                          <p:val>
                                            <p:strVal val="#ppt_w"/>
                                          </p:val>
                                        </p:tav>
                                      </p:tavLst>
                                    </p:anim>
                                    <p:anim calcmode="lin" valueType="num">
                                      <p:cBhvr>
                                        <p:cTn id="37" dur="1000" fill="hold"/>
                                        <p:tgtEl>
                                          <p:spTgt spid="12"/>
                                        </p:tgtEl>
                                        <p:attrNameLst>
                                          <p:attrName>ppt_h</p:attrName>
                                        </p:attrNameLst>
                                      </p:cBhvr>
                                      <p:tavLst>
                                        <p:tav tm="0">
                                          <p:val>
                                            <p:strVal val="#ppt_h"/>
                                          </p:val>
                                        </p:tav>
                                        <p:tav tm="100000">
                                          <p:val>
                                            <p:strVal val="#ppt_h"/>
                                          </p:val>
                                        </p:tav>
                                      </p:tavLst>
                                    </p:anim>
                                    <p:animEffect transition="in" filter="fade">
                                      <p:cBhvr>
                                        <p:cTn id="38" dur="10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P spid="8" grpId="0" animBg="1"/>
      <p:bldP spid="10" grpId="0" animBg="1"/>
      <p:bldP spid="12" grpId="0" animBg="1"/>
      <p:bldP spid="13"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3B8310B-FB0D-90D9-6E60-2E8D97B822A4}"/>
              </a:ext>
            </a:extLst>
          </p:cNvPr>
          <p:cNvSpPr/>
          <p:nvPr/>
        </p:nvSpPr>
        <p:spPr>
          <a:xfrm>
            <a:off x="1269497" y="2974426"/>
            <a:ext cx="1128156" cy="10004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42AFF4BB-E63A-5776-2D31-87CBB0CBD834}"/>
              </a:ext>
            </a:extLst>
          </p:cNvPr>
          <p:cNvPicPr/>
          <p:nvPr/>
        </p:nvPicPr>
        <p:blipFill>
          <a:blip r:embed="rId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2" name="TextBox 1">
            <a:extLst>
              <a:ext uri="{FF2B5EF4-FFF2-40B4-BE49-F238E27FC236}">
                <a16:creationId xmlns:a16="http://schemas.microsoft.com/office/drawing/2014/main" id="{DD322418-0F85-6EB1-321E-AB136A6C7DD7}"/>
              </a:ext>
            </a:extLst>
          </p:cNvPr>
          <p:cNvSpPr txBox="1"/>
          <p:nvPr/>
        </p:nvSpPr>
        <p:spPr>
          <a:xfrm>
            <a:off x="166595" y="20032"/>
            <a:ext cx="5569187" cy="461665"/>
          </a:xfrm>
          <a:prstGeom prst="rect">
            <a:avLst/>
          </a:prstGeom>
          <a:noFill/>
        </p:spPr>
        <p:txBody>
          <a:bodyPr wrap="square" rtlCol="0">
            <a:spAutoFit/>
          </a:bodyPr>
          <a:lstStyle/>
          <a:p>
            <a:r>
              <a:rPr lang="en-US" sz="2400" b="1" dirty="0">
                <a:cs typeface="Calibri" panose="020F0502020204030204" pitchFamily="34" charset="0"/>
              </a:rPr>
              <a:t>Why Demand Planning Matters?</a:t>
            </a:r>
          </a:p>
        </p:txBody>
      </p:sp>
      <p:graphicFrame>
        <p:nvGraphicFramePr>
          <p:cNvPr id="5" name="Chart 4">
            <a:extLst>
              <a:ext uri="{FF2B5EF4-FFF2-40B4-BE49-F238E27FC236}">
                <a16:creationId xmlns:a16="http://schemas.microsoft.com/office/drawing/2014/main" id="{E5E6121D-6157-FA2D-D8EA-48B2AEE1FFB2}"/>
              </a:ext>
            </a:extLst>
          </p:cNvPr>
          <p:cNvGraphicFramePr/>
          <p:nvPr/>
        </p:nvGraphicFramePr>
        <p:xfrm>
          <a:off x="6389914" y="2188029"/>
          <a:ext cx="5083628" cy="3852075"/>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013D98F4-B52D-9555-DBCA-DBED6CDDD451}"/>
              </a:ext>
            </a:extLst>
          </p:cNvPr>
          <p:cNvSpPr txBox="1"/>
          <p:nvPr/>
        </p:nvSpPr>
        <p:spPr>
          <a:xfrm>
            <a:off x="6773951" y="221333"/>
            <a:ext cx="5418049" cy="1569660"/>
          </a:xfrm>
          <a:prstGeom prst="rect">
            <a:avLst/>
          </a:prstGeom>
          <a:solidFill>
            <a:schemeClr val="bg1">
              <a:lumMod val="85000"/>
            </a:schemeClr>
          </a:solidFill>
        </p:spPr>
        <p:txBody>
          <a:bodyPr wrap="square">
            <a:spAutoFit/>
          </a:bodyPr>
          <a:lstStyle/>
          <a:p>
            <a:r>
              <a:rPr lang="en-IN" sz="1600" dirty="0">
                <a:latin typeface="Calibri" panose="020F0502020204030204" pitchFamily="34" charset="0"/>
                <a:cs typeface="Calibri" panose="020F0502020204030204" pitchFamily="34" charset="0"/>
              </a:rPr>
              <a:t>India has one of the highest supply chain costs in the world</a:t>
            </a:r>
          </a:p>
          <a:p>
            <a:r>
              <a:rPr lang="en-IN" sz="1600" dirty="0">
                <a:latin typeface="Calibri" panose="020F0502020204030204" pitchFamily="34" charset="0"/>
                <a:cs typeface="Calibri" panose="020F0502020204030204" pitchFamily="34" charset="0"/>
              </a:rPr>
              <a:t>India has one of the lowest logistics cost in INR/Kg in the world</a:t>
            </a:r>
          </a:p>
          <a:p>
            <a:r>
              <a:rPr lang="en-US" sz="1600" dirty="0">
                <a:latin typeface="Calibri" panose="020F0502020204030204" pitchFamily="34" charset="0"/>
                <a:cs typeface="Calibri" panose="020F0502020204030204" pitchFamily="34" charset="0"/>
              </a:rPr>
              <a:t>Potential reduction of inventory cost by up to $100-150bn in India</a:t>
            </a:r>
            <a:endParaRPr lang="en-IN" sz="1600" dirty="0">
              <a:latin typeface="Calibri" panose="020F0502020204030204" pitchFamily="34" charset="0"/>
              <a:cs typeface="Calibri" panose="020F0502020204030204" pitchFamily="34" charset="0"/>
            </a:endParaRPr>
          </a:p>
          <a:p>
            <a:r>
              <a:rPr lang="en-IN" sz="1600" dirty="0">
                <a:latin typeface="Calibri" panose="020F0502020204030204" pitchFamily="34" charset="0"/>
                <a:cs typeface="Calibri" panose="020F0502020204030204" pitchFamily="34" charset="0"/>
              </a:rPr>
              <a:t>Reducing the costs while improving service levels is essential for Make in India</a:t>
            </a:r>
          </a:p>
        </p:txBody>
      </p:sp>
      <p:graphicFrame>
        <p:nvGraphicFramePr>
          <p:cNvPr id="10" name="Chart 9">
            <a:extLst>
              <a:ext uri="{FF2B5EF4-FFF2-40B4-BE49-F238E27FC236}">
                <a16:creationId xmlns:a16="http://schemas.microsoft.com/office/drawing/2014/main" id="{48D23340-453F-D341-F000-8F29EF82E3A5}"/>
              </a:ext>
            </a:extLst>
          </p:cNvPr>
          <p:cNvGraphicFramePr/>
          <p:nvPr/>
        </p:nvGraphicFramePr>
        <p:xfrm>
          <a:off x="1335232" y="2654423"/>
          <a:ext cx="4367440" cy="3385681"/>
        </p:xfrm>
        <a:graphic>
          <a:graphicData uri="http://schemas.openxmlformats.org/drawingml/2006/chart">
            <c:chart xmlns:c="http://schemas.openxmlformats.org/drawingml/2006/chart" xmlns:r="http://schemas.openxmlformats.org/officeDocument/2006/relationships" r:id="rId4"/>
          </a:graphicData>
        </a:graphic>
      </p:graphicFrame>
      <p:cxnSp>
        <p:nvCxnSpPr>
          <p:cNvPr id="12" name="Straight Arrow Connector 11">
            <a:extLst>
              <a:ext uri="{FF2B5EF4-FFF2-40B4-BE49-F238E27FC236}">
                <a16:creationId xmlns:a16="http://schemas.microsoft.com/office/drawing/2014/main" id="{87F2B6C7-7BCA-C5B8-2FB2-B55A35AB33E6}"/>
              </a:ext>
            </a:extLst>
          </p:cNvPr>
          <p:cNvCxnSpPr/>
          <p:nvPr/>
        </p:nvCxnSpPr>
        <p:spPr>
          <a:xfrm>
            <a:off x="3683000" y="3302000"/>
            <a:ext cx="32639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409BA58A-E640-AA72-0005-E3075940F71B}"/>
              </a:ext>
            </a:extLst>
          </p:cNvPr>
          <p:cNvSpPr txBox="1"/>
          <p:nvPr/>
        </p:nvSpPr>
        <p:spPr>
          <a:xfrm>
            <a:off x="250571" y="729164"/>
            <a:ext cx="3994858" cy="400110"/>
          </a:xfrm>
          <a:prstGeom prst="rect">
            <a:avLst/>
          </a:prstGeom>
          <a:solidFill>
            <a:schemeClr val="accent6">
              <a:lumMod val="20000"/>
              <a:lumOff val="80000"/>
            </a:schemeClr>
          </a:solidFill>
        </p:spPr>
        <p:txBody>
          <a:bodyPr wrap="square" rtlCol="0" anchor="ctr">
            <a:spAutoFit/>
          </a:bodyPr>
          <a:lstStyle/>
          <a:p>
            <a:pPr algn="ctr"/>
            <a:r>
              <a:rPr lang="en-IN" sz="2000" b="1" dirty="0"/>
              <a:t>Concept of VALUE DENSITY</a:t>
            </a:r>
            <a:endParaRPr lang="en-IN" b="1" dirty="0"/>
          </a:p>
        </p:txBody>
      </p:sp>
    </p:spTree>
    <p:extLst>
      <p:ext uri="{BB962C8B-B14F-4D97-AF65-F5344CB8AC3E}">
        <p14:creationId xmlns:p14="http://schemas.microsoft.com/office/powerpoint/2010/main" val="2698111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CA373-3BA4-170F-8CA9-672C9DEDF39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69C38C5-0F77-20E1-EB44-DA97809427FA}"/>
              </a:ext>
            </a:extLst>
          </p:cNvPr>
          <p:cNvPicPr/>
          <p:nvPr/>
        </p:nvPicPr>
        <p:blipFill>
          <a:blip r:embed="rId3">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9" name="TextBox 8">
            <a:extLst>
              <a:ext uri="{FF2B5EF4-FFF2-40B4-BE49-F238E27FC236}">
                <a16:creationId xmlns:a16="http://schemas.microsoft.com/office/drawing/2014/main" id="{9EAA16DB-6FAB-2684-140B-8A4E99413119}"/>
              </a:ext>
            </a:extLst>
          </p:cNvPr>
          <p:cNvSpPr txBox="1"/>
          <p:nvPr/>
        </p:nvSpPr>
        <p:spPr>
          <a:xfrm>
            <a:off x="166595" y="20032"/>
            <a:ext cx="11254074" cy="461665"/>
          </a:xfrm>
          <a:prstGeom prst="rect">
            <a:avLst/>
          </a:prstGeom>
          <a:noFill/>
        </p:spPr>
        <p:txBody>
          <a:bodyPr wrap="square" rtlCol="0">
            <a:spAutoFit/>
          </a:bodyPr>
          <a:lstStyle/>
          <a:p>
            <a:r>
              <a:rPr lang="en-US" sz="2400" b="1" dirty="0">
                <a:cs typeface="Calibri" panose="020F0502020204030204" pitchFamily="34" charset="0"/>
              </a:rPr>
              <a:t>Key Concepts : Demand Process</a:t>
            </a:r>
          </a:p>
        </p:txBody>
      </p:sp>
      <p:graphicFrame>
        <p:nvGraphicFramePr>
          <p:cNvPr id="4" name="Diagram 3">
            <a:extLst>
              <a:ext uri="{FF2B5EF4-FFF2-40B4-BE49-F238E27FC236}">
                <a16:creationId xmlns:a16="http://schemas.microsoft.com/office/drawing/2014/main" id="{11FD650A-92BA-4BFB-8C2F-24264B6C869C}"/>
              </a:ext>
            </a:extLst>
          </p:cNvPr>
          <p:cNvGraphicFramePr/>
          <p:nvPr>
            <p:extLst>
              <p:ext uri="{D42A27DB-BD31-4B8C-83A1-F6EECF244321}">
                <p14:modId xmlns:p14="http://schemas.microsoft.com/office/powerpoint/2010/main" val="1527449699"/>
              </p:ext>
            </p:extLst>
          </p:nvPr>
        </p:nvGraphicFramePr>
        <p:xfrm>
          <a:off x="233326" y="41803"/>
          <a:ext cx="10323286" cy="63560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95314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EA27C-C0EB-2D9E-4E6C-DA3F7AB6B90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FC0A855-836C-BF18-5508-5DD1FC1CA42A}"/>
              </a:ext>
            </a:extLst>
          </p:cNvPr>
          <p:cNvPicPr/>
          <p:nvPr/>
        </p:nvPicPr>
        <p:blipFill>
          <a:blip r:embed="rId3">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9" name="TextBox 8">
            <a:extLst>
              <a:ext uri="{FF2B5EF4-FFF2-40B4-BE49-F238E27FC236}">
                <a16:creationId xmlns:a16="http://schemas.microsoft.com/office/drawing/2014/main" id="{E22BA1A9-D961-7340-0AA9-143E7B80A7CB}"/>
              </a:ext>
            </a:extLst>
          </p:cNvPr>
          <p:cNvSpPr txBox="1"/>
          <p:nvPr/>
        </p:nvSpPr>
        <p:spPr>
          <a:xfrm>
            <a:off x="166595" y="20032"/>
            <a:ext cx="5202587" cy="461665"/>
          </a:xfrm>
          <a:prstGeom prst="rect">
            <a:avLst/>
          </a:prstGeom>
          <a:noFill/>
        </p:spPr>
        <p:txBody>
          <a:bodyPr wrap="square" rtlCol="0">
            <a:spAutoFit/>
          </a:bodyPr>
          <a:lstStyle/>
          <a:p>
            <a:r>
              <a:rPr lang="en-US" sz="2400" b="1" dirty="0">
                <a:cs typeface="Calibri" panose="020F0502020204030204" pitchFamily="34" charset="0"/>
              </a:rPr>
              <a:t>Key Concepts : Demand Planning</a:t>
            </a:r>
          </a:p>
        </p:txBody>
      </p:sp>
      <p:sp>
        <p:nvSpPr>
          <p:cNvPr id="8" name="TextBox 7">
            <a:extLst>
              <a:ext uri="{FF2B5EF4-FFF2-40B4-BE49-F238E27FC236}">
                <a16:creationId xmlns:a16="http://schemas.microsoft.com/office/drawing/2014/main" id="{451268DC-4C70-033E-37EA-BE524D9340C8}"/>
              </a:ext>
            </a:extLst>
          </p:cNvPr>
          <p:cNvSpPr txBox="1"/>
          <p:nvPr/>
        </p:nvSpPr>
        <p:spPr>
          <a:xfrm>
            <a:off x="3048778" y="3230338"/>
            <a:ext cx="6097554" cy="369332"/>
          </a:xfrm>
          <a:prstGeom prst="rect">
            <a:avLst/>
          </a:prstGeom>
          <a:noFill/>
        </p:spPr>
        <p:txBody>
          <a:bodyPr wrap="square">
            <a:spAutoFit/>
          </a:bodyPr>
          <a:lstStyle/>
          <a:p>
            <a:endParaRPr lang="en-IN" dirty="0"/>
          </a:p>
        </p:txBody>
      </p:sp>
      <p:pic>
        <p:nvPicPr>
          <p:cNvPr id="4" name="Picture 3">
            <a:extLst>
              <a:ext uri="{FF2B5EF4-FFF2-40B4-BE49-F238E27FC236}">
                <a16:creationId xmlns:a16="http://schemas.microsoft.com/office/drawing/2014/main" id="{A094F479-5B6A-4DA3-CFFE-AAC4977778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97077"/>
            <a:ext cx="5066522" cy="5066522"/>
          </a:xfrm>
          <a:prstGeom prst="rect">
            <a:avLst/>
          </a:prstGeom>
        </p:spPr>
      </p:pic>
      <p:pic>
        <p:nvPicPr>
          <p:cNvPr id="7" name="Picture 6">
            <a:extLst>
              <a:ext uri="{FF2B5EF4-FFF2-40B4-BE49-F238E27FC236}">
                <a16:creationId xmlns:a16="http://schemas.microsoft.com/office/drawing/2014/main" id="{607E5A21-6884-F602-9FC8-0EB2567CC3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9182" y="697077"/>
            <a:ext cx="5066522" cy="5066522"/>
          </a:xfrm>
          <a:prstGeom prst="rect">
            <a:avLst/>
          </a:prstGeom>
        </p:spPr>
      </p:pic>
    </p:spTree>
    <p:extLst>
      <p:ext uri="{BB962C8B-B14F-4D97-AF65-F5344CB8AC3E}">
        <p14:creationId xmlns:p14="http://schemas.microsoft.com/office/powerpoint/2010/main" val="3642285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p:txBody>
          <a:bodyPr/>
          <a:lstStyle/>
          <a:p>
            <a:r>
              <a:rPr lang="en-US" dirty="0">
                <a:solidFill>
                  <a:srgbClr val="084E5C"/>
                </a:solidFill>
                <a:latin typeface="+mn-lt"/>
              </a:rPr>
              <a:t>About SCM Connect Private Limited</a:t>
            </a:r>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190500" y="467822"/>
            <a:ext cx="11163300"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Optimizing Supply Chains</a:t>
            </a:r>
          </a:p>
        </p:txBody>
      </p:sp>
      <p:pic>
        <p:nvPicPr>
          <p:cNvPr id="3074" name="Picture 2" descr="Operational system - Free business and finance icons">
            <a:extLst>
              <a:ext uri="{FF2B5EF4-FFF2-40B4-BE49-F238E27FC236}">
                <a16:creationId xmlns:a16="http://schemas.microsoft.com/office/drawing/2014/main" id="{D97EFBCE-95C0-41C1-B246-F9F9AE43F0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591" y="1291272"/>
            <a:ext cx="573088" cy="57308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E1F2C1E-1E24-E336-0A7D-9D86B287D866}"/>
              </a:ext>
            </a:extLst>
          </p:cNvPr>
          <p:cNvSpPr txBox="1"/>
          <p:nvPr/>
        </p:nvSpPr>
        <p:spPr>
          <a:xfrm>
            <a:off x="1198880" y="1423928"/>
            <a:ext cx="3850640" cy="307777"/>
          </a:xfrm>
          <a:prstGeom prst="rect">
            <a:avLst/>
          </a:prstGeom>
          <a:noFill/>
        </p:spPr>
        <p:txBody>
          <a:bodyPr wrap="square" rtlCol="0">
            <a:spAutoFit/>
          </a:bodyPr>
          <a:lstStyle/>
          <a:p>
            <a:r>
              <a:rPr lang="en-US" sz="1400" dirty="0"/>
              <a:t>7+ years in Operations</a:t>
            </a:r>
          </a:p>
        </p:txBody>
      </p:sp>
      <p:sp>
        <p:nvSpPr>
          <p:cNvPr id="24" name="TextBox 23">
            <a:extLst>
              <a:ext uri="{FF2B5EF4-FFF2-40B4-BE49-F238E27FC236}">
                <a16:creationId xmlns:a16="http://schemas.microsoft.com/office/drawing/2014/main" id="{CB38D253-EA9D-42BE-A39E-E1222D3AA699}"/>
              </a:ext>
            </a:extLst>
          </p:cNvPr>
          <p:cNvSpPr txBox="1"/>
          <p:nvPr/>
        </p:nvSpPr>
        <p:spPr>
          <a:xfrm>
            <a:off x="1198880" y="4863893"/>
            <a:ext cx="3850640" cy="307777"/>
          </a:xfrm>
          <a:prstGeom prst="rect">
            <a:avLst/>
          </a:prstGeom>
          <a:noFill/>
        </p:spPr>
        <p:txBody>
          <a:bodyPr wrap="square" rtlCol="0">
            <a:spAutoFit/>
          </a:bodyPr>
          <a:lstStyle/>
          <a:p>
            <a:r>
              <a:rPr lang="en-US" sz="1400" dirty="0"/>
              <a:t>Multiple offices across India</a:t>
            </a:r>
          </a:p>
        </p:txBody>
      </p:sp>
      <p:pic>
        <p:nvPicPr>
          <p:cNvPr id="3076" name="Picture 4" descr="Two points - Free travel icons">
            <a:extLst>
              <a:ext uri="{FF2B5EF4-FFF2-40B4-BE49-F238E27FC236}">
                <a16:creationId xmlns:a16="http://schemas.microsoft.com/office/drawing/2014/main" id="{6534D162-D0BF-7D3A-041B-E70C9F79B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35" y="4683224"/>
            <a:ext cx="572400" cy="5724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A0E98000-0B28-680F-943B-9C9F2CA044EA}"/>
              </a:ext>
            </a:extLst>
          </p:cNvPr>
          <p:cNvPicPr>
            <a:picLocks noChangeAspect="1"/>
          </p:cNvPicPr>
          <p:nvPr/>
        </p:nvPicPr>
        <p:blipFill rotWithShape="1">
          <a:blip r:embed="rId4"/>
          <a:srcRect l="5600" t="28533" r="78600" b="58134"/>
          <a:stretch/>
        </p:blipFill>
        <p:spPr>
          <a:xfrm>
            <a:off x="432751" y="5526706"/>
            <a:ext cx="598769" cy="378968"/>
          </a:xfrm>
          <a:prstGeom prst="rect">
            <a:avLst/>
          </a:prstGeom>
        </p:spPr>
      </p:pic>
      <p:sp>
        <p:nvSpPr>
          <p:cNvPr id="26" name="TextBox 25">
            <a:extLst>
              <a:ext uri="{FF2B5EF4-FFF2-40B4-BE49-F238E27FC236}">
                <a16:creationId xmlns:a16="http://schemas.microsoft.com/office/drawing/2014/main" id="{90ACCF1D-0C41-3E9F-04C9-B1C1F3A7230D}"/>
              </a:ext>
            </a:extLst>
          </p:cNvPr>
          <p:cNvSpPr txBox="1"/>
          <p:nvPr/>
        </p:nvSpPr>
        <p:spPr>
          <a:xfrm>
            <a:off x="1198880" y="5454580"/>
            <a:ext cx="4007602" cy="523220"/>
          </a:xfrm>
          <a:prstGeom prst="rect">
            <a:avLst/>
          </a:prstGeom>
          <a:noFill/>
        </p:spPr>
        <p:txBody>
          <a:bodyPr wrap="square" rtlCol="0">
            <a:spAutoFit/>
          </a:bodyPr>
          <a:lstStyle/>
          <a:p>
            <a:r>
              <a:rPr lang="en-US" sz="1400" dirty="0"/>
              <a:t>20+ Professionals; Expertise in Supply Chain domain, Operations, Data Analytics and Technology</a:t>
            </a:r>
          </a:p>
        </p:txBody>
      </p:sp>
      <p:pic>
        <p:nvPicPr>
          <p:cNvPr id="3080" name="Picture 8" descr="Cutlery free vector icons designed by Freepik | Free icons, Vector icon  design, Kids clipart free">
            <a:extLst>
              <a:ext uri="{FF2B5EF4-FFF2-40B4-BE49-F238E27FC236}">
                <a16:creationId xmlns:a16="http://schemas.microsoft.com/office/drawing/2014/main" id="{8ADFFD05-6706-EFB6-EC27-3359ED7C49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35" y="3835408"/>
            <a:ext cx="572400" cy="5724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con Vector Customers PNG Transparent Background, Free Download #35925 -  FreeIconsPNG">
            <a:extLst>
              <a:ext uri="{FF2B5EF4-FFF2-40B4-BE49-F238E27FC236}">
                <a16:creationId xmlns:a16="http://schemas.microsoft.com/office/drawing/2014/main" id="{2E40E2E5-D7BC-EAD4-8EF5-635C460438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935" y="2987592"/>
            <a:ext cx="572400" cy="5724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60F07BC8-052C-E035-246D-A4DFE30A929D}"/>
              </a:ext>
            </a:extLst>
          </p:cNvPr>
          <p:cNvSpPr txBox="1"/>
          <p:nvPr/>
        </p:nvSpPr>
        <p:spPr>
          <a:xfrm>
            <a:off x="1198880" y="3036189"/>
            <a:ext cx="3850640" cy="523220"/>
          </a:xfrm>
          <a:prstGeom prst="rect">
            <a:avLst/>
          </a:prstGeom>
          <a:noFill/>
        </p:spPr>
        <p:txBody>
          <a:bodyPr wrap="square" rtlCol="0">
            <a:spAutoFit/>
          </a:bodyPr>
          <a:lstStyle/>
          <a:p>
            <a:r>
              <a:rPr lang="en-US" sz="1400" dirty="0"/>
              <a:t>Clients across industry segments Manufacturing, Retail, e-Commerce, Consulting and Logistics</a:t>
            </a:r>
          </a:p>
        </p:txBody>
      </p:sp>
      <p:sp>
        <p:nvSpPr>
          <p:cNvPr id="28" name="TextBox 27">
            <a:extLst>
              <a:ext uri="{FF2B5EF4-FFF2-40B4-BE49-F238E27FC236}">
                <a16:creationId xmlns:a16="http://schemas.microsoft.com/office/drawing/2014/main" id="{327F70A0-136F-1D5D-5CD4-360F16EA713F}"/>
              </a:ext>
            </a:extLst>
          </p:cNvPr>
          <p:cNvSpPr txBox="1"/>
          <p:nvPr/>
        </p:nvSpPr>
        <p:spPr>
          <a:xfrm>
            <a:off x="1198880" y="3842319"/>
            <a:ext cx="3850640" cy="738664"/>
          </a:xfrm>
          <a:prstGeom prst="rect">
            <a:avLst/>
          </a:prstGeom>
          <a:noFill/>
        </p:spPr>
        <p:txBody>
          <a:bodyPr wrap="square" rtlCol="0">
            <a:spAutoFit/>
          </a:bodyPr>
          <a:lstStyle/>
          <a:p>
            <a:r>
              <a:rPr lang="en-US" sz="1400" dirty="0"/>
              <a:t>Well networked with partner ecosystem comprising of Technology, Logistics and Academic players</a:t>
            </a:r>
          </a:p>
        </p:txBody>
      </p:sp>
      <p:pic>
        <p:nvPicPr>
          <p:cNvPr id="3084" name="Picture 12" descr="Person expertise blue concept icon 2581080 Vector Art at Vecteezy">
            <a:extLst>
              <a:ext uri="{FF2B5EF4-FFF2-40B4-BE49-F238E27FC236}">
                <a16:creationId xmlns:a16="http://schemas.microsoft.com/office/drawing/2014/main" id="{4BEF09EE-601F-359D-CAE9-1576876D3E7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533" t="8934" r="20400" b="32213"/>
          <a:stretch/>
        </p:blipFill>
        <p:spPr bwMode="auto">
          <a:xfrm>
            <a:off x="454628" y="2139776"/>
            <a:ext cx="555015" cy="5724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626DAD58-3E0A-E0E1-18EC-0C533E0B6162}"/>
              </a:ext>
            </a:extLst>
          </p:cNvPr>
          <p:cNvSpPr txBox="1"/>
          <p:nvPr/>
        </p:nvSpPr>
        <p:spPr>
          <a:xfrm>
            <a:off x="1198880" y="2014615"/>
            <a:ext cx="3850640" cy="738664"/>
          </a:xfrm>
          <a:prstGeom prst="rect">
            <a:avLst/>
          </a:prstGeom>
          <a:noFill/>
        </p:spPr>
        <p:txBody>
          <a:bodyPr wrap="square" rtlCol="0">
            <a:spAutoFit/>
          </a:bodyPr>
          <a:lstStyle/>
          <a:p>
            <a:r>
              <a:rPr lang="en-US" sz="1400" dirty="0"/>
              <a:t>Expertise in Supply chain Strategy and Planning, Supply chain-as-a-service, Data analytics &amp; AI, Technology and Supply chain education</a:t>
            </a:r>
          </a:p>
        </p:txBody>
      </p:sp>
      <p:sp>
        <p:nvSpPr>
          <p:cNvPr id="3" name="Rectangle 2">
            <a:extLst>
              <a:ext uri="{FF2B5EF4-FFF2-40B4-BE49-F238E27FC236}">
                <a16:creationId xmlns:a16="http://schemas.microsoft.com/office/drawing/2014/main" id="{9312ABCC-12CB-4204-1C8E-268E7E3FC127}"/>
              </a:ext>
            </a:extLst>
          </p:cNvPr>
          <p:cNvSpPr/>
          <p:nvPr/>
        </p:nvSpPr>
        <p:spPr>
          <a:xfrm>
            <a:off x="6096000" y="1291272"/>
            <a:ext cx="5663249" cy="4686528"/>
          </a:xfrm>
          <a:prstGeom prst="rect">
            <a:avLst/>
          </a:prstGeom>
          <a:solidFill>
            <a:srgbClr val="4F7B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TextBox 3">
            <a:extLst>
              <a:ext uri="{FF2B5EF4-FFF2-40B4-BE49-F238E27FC236}">
                <a16:creationId xmlns:a16="http://schemas.microsoft.com/office/drawing/2014/main" id="{94410316-F613-6C1B-F2AE-331A848B8EAC}"/>
              </a:ext>
            </a:extLst>
          </p:cNvPr>
          <p:cNvSpPr txBox="1"/>
          <p:nvPr/>
        </p:nvSpPr>
        <p:spPr>
          <a:xfrm>
            <a:off x="6284325" y="1414086"/>
            <a:ext cx="5105400" cy="923330"/>
          </a:xfrm>
          <a:prstGeom prst="rect">
            <a:avLst/>
          </a:prstGeom>
          <a:noFill/>
        </p:spPr>
        <p:txBody>
          <a:bodyPr wrap="square" rtlCol="0">
            <a:spAutoFit/>
          </a:bodyPr>
          <a:lstStyle/>
          <a:p>
            <a:pPr algn="ctr"/>
            <a:r>
              <a:rPr lang="en-US" dirty="0">
                <a:solidFill>
                  <a:schemeClr val="bg1"/>
                </a:solidFill>
              </a:rPr>
              <a:t>Our vision is to revolutionize Supply Chain Management by providing innovative solutions that focus on            </a:t>
            </a:r>
          </a:p>
        </p:txBody>
      </p:sp>
      <p:pic>
        <p:nvPicPr>
          <p:cNvPr id="5" name="Picture 4">
            <a:extLst>
              <a:ext uri="{FF2B5EF4-FFF2-40B4-BE49-F238E27FC236}">
                <a16:creationId xmlns:a16="http://schemas.microsoft.com/office/drawing/2014/main" id="{62AFBABD-692E-C838-A0BF-7C8F2049CF92}"/>
              </a:ext>
            </a:extLst>
          </p:cNvPr>
          <p:cNvPicPr>
            <a:picLocks noChangeAspect="1"/>
          </p:cNvPicPr>
          <p:nvPr/>
        </p:nvPicPr>
        <p:blipFill>
          <a:blip r:embed="rId8"/>
          <a:stretch>
            <a:fillRect/>
          </a:stretch>
        </p:blipFill>
        <p:spPr>
          <a:xfrm>
            <a:off x="7750078" y="4759898"/>
            <a:ext cx="601617" cy="618200"/>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0DFB3E95-7298-ACC2-4D4F-9D4BCCC07849}"/>
              </a:ext>
            </a:extLst>
          </p:cNvPr>
          <p:cNvPicPr>
            <a:picLocks noChangeAspect="1"/>
          </p:cNvPicPr>
          <p:nvPr/>
        </p:nvPicPr>
        <p:blipFill>
          <a:blip r:embed="rId9"/>
          <a:stretch>
            <a:fillRect/>
          </a:stretch>
        </p:blipFill>
        <p:spPr>
          <a:xfrm>
            <a:off x="7747464" y="3727855"/>
            <a:ext cx="606844" cy="626768"/>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2EA16B25-BDC1-1C1F-C874-720D5E2320BA}"/>
              </a:ext>
            </a:extLst>
          </p:cNvPr>
          <p:cNvPicPr>
            <a:picLocks noChangeAspect="1"/>
          </p:cNvPicPr>
          <p:nvPr/>
        </p:nvPicPr>
        <p:blipFill>
          <a:blip r:embed="rId10"/>
          <a:stretch>
            <a:fillRect/>
          </a:stretch>
        </p:blipFill>
        <p:spPr>
          <a:xfrm>
            <a:off x="7747465" y="2741680"/>
            <a:ext cx="606843" cy="648120"/>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a:extLst>
              <a:ext uri="{FF2B5EF4-FFF2-40B4-BE49-F238E27FC236}">
                <a16:creationId xmlns:a16="http://schemas.microsoft.com/office/drawing/2014/main" id="{7811F3B4-3B7F-A37A-FE51-99A78D92CF8B}"/>
              </a:ext>
            </a:extLst>
          </p:cNvPr>
          <p:cNvSpPr txBox="1"/>
          <p:nvPr/>
        </p:nvSpPr>
        <p:spPr>
          <a:xfrm>
            <a:off x="8649393" y="2818315"/>
            <a:ext cx="1981763" cy="338554"/>
          </a:xfrm>
          <a:prstGeom prst="rect">
            <a:avLst/>
          </a:prstGeom>
          <a:noFill/>
        </p:spPr>
        <p:txBody>
          <a:bodyPr wrap="square" rtlCol="0">
            <a:spAutoFit/>
          </a:bodyPr>
          <a:lstStyle/>
          <a:p>
            <a:r>
              <a:rPr lang="en-IN" sz="1600" dirty="0">
                <a:solidFill>
                  <a:schemeClr val="bg1"/>
                </a:solidFill>
              </a:rPr>
              <a:t>Cost Effectiveness</a:t>
            </a:r>
          </a:p>
        </p:txBody>
      </p:sp>
      <p:sp>
        <p:nvSpPr>
          <p:cNvPr id="9" name="TextBox 8">
            <a:extLst>
              <a:ext uri="{FF2B5EF4-FFF2-40B4-BE49-F238E27FC236}">
                <a16:creationId xmlns:a16="http://schemas.microsoft.com/office/drawing/2014/main" id="{5E7E8CAE-85FE-888C-B7A2-1FBB46B04722}"/>
              </a:ext>
            </a:extLst>
          </p:cNvPr>
          <p:cNvSpPr txBox="1"/>
          <p:nvPr/>
        </p:nvSpPr>
        <p:spPr>
          <a:xfrm>
            <a:off x="8649393" y="3798191"/>
            <a:ext cx="1981763" cy="338554"/>
          </a:xfrm>
          <a:prstGeom prst="rect">
            <a:avLst/>
          </a:prstGeom>
          <a:noFill/>
        </p:spPr>
        <p:txBody>
          <a:bodyPr wrap="square" rtlCol="0">
            <a:spAutoFit/>
          </a:bodyPr>
          <a:lstStyle/>
          <a:p>
            <a:r>
              <a:rPr lang="en-IN" sz="1600" dirty="0">
                <a:solidFill>
                  <a:schemeClr val="bg1"/>
                </a:solidFill>
              </a:rPr>
              <a:t>Enhance Efficiency</a:t>
            </a:r>
          </a:p>
        </p:txBody>
      </p:sp>
      <p:sp>
        <p:nvSpPr>
          <p:cNvPr id="10" name="TextBox 9">
            <a:extLst>
              <a:ext uri="{FF2B5EF4-FFF2-40B4-BE49-F238E27FC236}">
                <a16:creationId xmlns:a16="http://schemas.microsoft.com/office/drawing/2014/main" id="{40D79701-830A-4234-164A-2F1A8F00B8A0}"/>
              </a:ext>
            </a:extLst>
          </p:cNvPr>
          <p:cNvSpPr txBox="1"/>
          <p:nvPr/>
        </p:nvSpPr>
        <p:spPr>
          <a:xfrm>
            <a:off x="8649393" y="4799755"/>
            <a:ext cx="1981763" cy="338554"/>
          </a:xfrm>
          <a:prstGeom prst="rect">
            <a:avLst/>
          </a:prstGeom>
          <a:noFill/>
        </p:spPr>
        <p:txBody>
          <a:bodyPr wrap="square" rtlCol="0">
            <a:spAutoFit/>
          </a:bodyPr>
          <a:lstStyle/>
          <a:p>
            <a:r>
              <a:rPr lang="en-IN" sz="1600" dirty="0">
                <a:solidFill>
                  <a:schemeClr val="bg1"/>
                </a:solidFill>
              </a:rPr>
              <a:t>Improve Visibility</a:t>
            </a:r>
          </a:p>
        </p:txBody>
      </p:sp>
    </p:spTree>
    <p:extLst>
      <p:ext uri="{BB962C8B-B14F-4D97-AF65-F5344CB8AC3E}">
        <p14:creationId xmlns:p14="http://schemas.microsoft.com/office/powerpoint/2010/main" val="3744219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E74E8-769D-3240-8130-D3DFC8BCD52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5C6C37B-2AA7-2877-93E7-3FEA7C456D7C}"/>
              </a:ext>
            </a:extLst>
          </p:cNvPr>
          <p:cNvPicPr/>
          <p:nvPr/>
        </p:nvPicPr>
        <p:blipFill>
          <a:blip r:embed="rId3">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9" name="TextBox 8">
            <a:extLst>
              <a:ext uri="{FF2B5EF4-FFF2-40B4-BE49-F238E27FC236}">
                <a16:creationId xmlns:a16="http://schemas.microsoft.com/office/drawing/2014/main" id="{3EBDF635-A9C6-EBB2-FE3D-68A7E12360BE}"/>
              </a:ext>
            </a:extLst>
          </p:cNvPr>
          <p:cNvSpPr txBox="1"/>
          <p:nvPr/>
        </p:nvSpPr>
        <p:spPr>
          <a:xfrm>
            <a:off x="166595" y="20032"/>
            <a:ext cx="5202587" cy="461665"/>
          </a:xfrm>
          <a:prstGeom prst="rect">
            <a:avLst/>
          </a:prstGeom>
          <a:noFill/>
        </p:spPr>
        <p:txBody>
          <a:bodyPr wrap="square" rtlCol="0">
            <a:spAutoFit/>
          </a:bodyPr>
          <a:lstStyle/>
          <a:p>
            <a:r>
              <a:rPr lang="en-US" sz="2400" b="1" dirty="0">
                <a:cs typeface="Calibri" panose="020F0502020204030204" pitchFamily="34" charset="0"/>
              </a:rPr>
              <a:t>Key Concepts : Demand Planning</a:t>
            </a:r>
          </a:p>
        </p:txBody>
      </p:sp>
      <p:sp>
        <p:nvSpPr>
          <p:cNvPr id="8" name="TextBox 7">
            <a:extLst>
              <a:ext uri="{FF2B5EF4-FFF2-40B4-BE49-F238E27FC236}">
                <a16:creationId xmlns:a16="http://schemas.microsoft.com/office/drawing/2014/main" id="{88BBF41A-7C3B-6DBE-4BA7-B1058E2C6013}"/>
              </a:ext>
            </a:extLst>
          </p:cNvPr>
          <p:cNvSpPr txBox="1"/>
          <p:nvPr/>
        </p:nvSpPr>
        <p:spPr>
          <a:xfrm>
            <a:off x="3048778" y="3230338"/>
            <a:ext cx="6097554" cy="369332"/>
          </a:xfrm>
          <a:prstGeom prst="rect">
            <a:avLst/>
          </a:prstGeom>
          <a:noFill/>
        </p:spPr>
        <p:txBody>
          <a:bodyPr wrap="square">
            <a:spAutoFit/>
          </a:bodyPr>
          <a:lstStyle/>
          <a:p>
            <a:endParaRPr lang="en-IN" dirty="0"/>
          </a:p>
        </p:txBody>
      </p:sp>
      <p:pic>
        <p:nvPicPr>
          <p:cNvPr id="11" name="Picture 10">
            <a:extLst>
              <a:ext uri="{FF2B5EF4-FFF2-40B4-BE49-F238E27FC236}">
                <a16:creationId xmlns:a16="http://schemas.microsoft.com/office/drawing/2014/main" id="{C1267144-0CE0-01CC-1581-1DDBF4C85F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60090"/>
            <a:ext cx="5508171" cy="5508171"/>
          </a:xfrm>
          <a:prstGeom prst="rect">
            <a:avLst/>
          </a:prstGeom>
        </p:spPr>
      </p:pic>
      <p:pic>
        <p:nvPicPr>
          <p:cNvPr id="13" name="Picture 12">
            <a:extLst>
              <a:ext uri="{FF2B5EF4-FFF2-40B4-BE49-F238E27FC236}">
                <a16:creationId xmlns:a16="http://schemas.microsoft.com/office/drawing/2014/main" id="{12591D0B-62E0-928B-8A1C-21E94E835F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0766" y="689739"/>
            <a:ext cx="5478522" cy="5478522"/>
          </a:xfrm>
          <a:prstGeom prst="rect">
            <a:avLst/>
          </a:prstGeom>
        </p:spPr>
      </p:pic>
    </p:spTree>
    <p:extLst>
      <p:ext uri="{BB962C8B-B14F-4D97-AF65-F5344CB8AC3E}">
        <p14:creationId xmlns:p14="http://schemas.microsoft.com/office/powerpoint/2010/main" val="2467063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DAD33-9B34-80D3-F999-8B8E7DEF845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6CD4BA2-A220-A0CB-DE7D-8F71B073AD6F}"/>
              </a:ext>
            </a:extLst>
          </p:cNvPr>
          <p:cNvPicPr/>
          <p:nvPr/>
        </p:nvPicPr>
        <p:blipFill>
          <a:blip r:embed="rId3">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9" name="TextBox 8">
            <a:extLst>
              <a:ext uri="{FF2B5EF4-FFF2-40B4-BE49-F238E27FC236}">
                <a16:creationId xmlns:a16="http://schemas.microsoft.com/office/drawing/2014/main" id="{1CFB0D87-5D86-77E9-6034-632159D1FA2D}"/>
              </a:ext>
            </a:extLst>
          </p:cNvPr>
          <p:cNvSpPr txBox="1"/>
          <p:nvPr/>
        </p:nvSpPr>
        <p:spPr>
          <a:xfrm>
            <a:off x="166595" y="20032"/>
            <a:ext cx="11254074" cy="461665"/>
          </a:xfrm>
          <a:prstGeom prst="rect">
            <a:avLst/>
          </a:prstGeom>
          <a:noFill/>
        </p:spPr>
        <p:txBody>
          <a:bodyPr wrap="square" rtlCol="0">
            <a:spAutoFit/>
          </a:bodyPr>
          <a:lstStyle/>
          <a:p>
            <a:r>
              <a:rPr lang="en-US" sz="2400" b="1" dirty="0">
                <a:cs typeface="Calibri" panose="020F0502020204030204" pitchFamily="34" charset="0"/>
              </a:rPr>
              <a:t>Key Concepts : Demand Forecasting</a:t>
            </a:r>
          </a:p>
        </p:txBody>
      </p:sp>
      <p:graphicFrame>
        <p:nvGraphicFramePr>
          <p:cNvPr id="2" name="Table 1">
            <a:extLst>
              <a:ext uri="{FF2B5EF4-FFF2-40B4-BE49-F238E27FC236}">
                <a16:creationId xmlns:a16="http://schemas.microsoft.com/office/drawing/2014/main" id="{F4248B1E-2664-EFDB-8DDE-217607BD56CF}"/>
              </a:ext>
            </a:extLst>
          </p:cNvPr>
          <p:cNvGraphicFramePr>
            <a:graphicFrameLocks noGrp="1"/>
          </p:cNvGraphicFramePr>
          <p:nvPr/>
        </p:nvGraphicFramePr>
        <p:xfrm>
          <a:off x="253681" y="708779"/>
          <a:ext cx="9652320" cy="4699170"/>
        </p:xfrm>
        <a:graphic>
          <a:graphicData uri="http://schemas.openxmlformats.org/drawingml/2006/table">
            <a:tbl>
              <a:tblPr firstRow="1" bandRow="1">
                <a:tableStyleId>{5C22544A-7EE6-4342-B048-85BDC9FD1C3A}</a:tableStyleId>
              </a:tblPr>
              <a:tblGrid>
                <a:gridCol w="3217440">
                  <a:extLst>
                    <a:ext uri="{9D8B030D-6E8A-4147-A177-3AD203B41FA5}">
                      <a16:colId xmlns:a16="http://schemas.microsoft.com/office/drawing/2014/main" val="1054019317"/>
                    </a:ext>
                  </a:extLst>
                </a:gridCol>
                <a:gridCol w="3217440">
                  <a:extLst>
                    <a:ext uri="{9D8B030D-6E8A-4147-A177-3AD203B41FA5}">
                      <a16:colId xmlns:a16="http://schemas.microsoft.com/office/drawing/2014/main" val="625340531"/>
                    </a:ext>
                  </a:extLst>
                </a:gridCol>
                <a:gridCol w="3217440">
                  <a:extLst>
                    <a:ext uri="{9D8B030D-6E8A-4147-A177-3AD203B41FA5}">
                      <a16:colId xmlns:a16="http://schemas.microsoft.com/office/drawing/2014/main" val="3408803686"/>
                    </a:ext>
                  </a:extLst>
                </a:gridCol>
              </a:tblGrid>
              <a:tr h="457274">
                <a:tc>
                  <a:txBody>
                    <a:bodyPr/>
                    <a:lstStyle/>
                    <a:p>
                      <a:r>
                        <a:rPr lang="en-US" dirty="0"/>
                        <a:t>Level</a:t>
                      </a:r>
                    </a:p>
                    <a:p>
                      <a:endParaRPr lang="en-IN" dirty="0"/>
                    </a:p>
                  </a:txBody>
                  <a:tcPr/>
                </a:tc>
                <a:tc>
                  <a:txBody>
                    <a:bodyPr/>
                    <a:lstStyle/>
                    <a:p>
                      <a:r>
                        <a:rPr lang="en-US" dirty="0"/>
                        <a:t>Horizon</a:t>
                      </a:r>
                      <a:endParaRPr lang="en-IN" dirty="0"/>
                    </a:p>
                  </a:txBody>
                  <a:tcPr/>
                </a:tc>
                <a:tc>
                  <a:txBody>
                    <a:bodyPr/>
                    <a:lstStyle/>
                    <a:p>
                      <a:r>
                        <a:rPr lang="en-US" dirty="0"/>
                        <a:t>Purposes</a:t>
                      </a:r>
                      <a:endParaRPr lang="en-IN" dirty="0"/>
                    </a:p>
                  </a:txBody>
                  <a:tcPr/>
                </a:tc>
                <a:extLst>
                  <a:ext uri="{0D108BD9-81ED-4DB2-BD59-A6C34878D82A}">
                    <a16:rowId xmlns:a16="http://schemas.microsoft.com/office/drawing/2014/main" val="2011623481"/>
                  </a:ext>
                </a:extLst>
              </a:tr>
              <a:tr h="1127525">
                <a:tc>
                  <a:txBody>
                    <a:bodyPr/>
                    <a:lstStyle/>
                    <a:p>
                      <a:r>
                        <a:rPr lang="en-US" dirty="0"/>
                        <a:t>Strategic</a:t>
                      </a:r>
                      <a:endParaRPr lang="en-IN" dirty="0"/>
                    </a:p>
                  </a:txBody>
                  <a:tcPr/>
                </a:tc>
                <a:tc>
                  <a:txBody>
                    <a:bodyPr/>
                    <a:lstStyle/>
                    <a:p>
                      <a:r>
                        <a:rPr lang="en-US" dirty="0"/>
                        <a:t>Year(s)</a:t>
                      </a:r>
                      <a:endParaRPr lang="en-IN" dirty="0"/>
                    </a:p>
                  </a:txBody>
                  <a:tcPr/>
                </a:tc>
                <a:tc>
                  <a:txBody>
                    <a:bodyPr/>
                    <a:lstStyle/>
                    <a:p>
                      <a:pPr marL="285750" indent="-285750">
                        <a:buFont typeface="Arial" panose="020B0604020202020204" pitchFamily="34" charset="0"/>
                        <a:buChar char="•"/>
                      </a:pPr>
                      <a:r>
                        <a:rPr lang="en-US" dirty="0"/>
                        <a:t>Business Planning</a:t>
                      </a:r>
                    </a:p>
                    <a:p>
                      <a:pPr marL="285750" indent="-285750">
                        <a:buFont typeface="Arial" panose="020B0604020202020204" pitchFamily="34" charset="0"/>
                        <a:buChar char="•"/>
                      </a:pPr>
                      <a:r>
                        <a:rPr lang="en-US" dirty="0"/>
                        <a:t>Capacity Planning</a:t>
                      </a:r>
                    </a:p>
                    <a:p>
                      <a:pPr marL="285750" indent="-285750">
                        <a:buFont typeface="Arial" panose="020B0604020202020204" pitchFamily="34" charset="0"/>
                        <a:buChar char="•"/>
                      </a:pPr>
                      <a:r>
                        <a:rPr lang="en-US" dirty="0"/>
                        <a:t>Investments</a:t>
                      </a:r>
                      <a:endParaRPr lang="en-IN" dirty="0"/>
                    </a:p>
                  </a:txBody>
                  <a:tcPr/>
                </a:tc>
                <a:extLst>
                  <a:ext uri="{0D108BD9-81ED-4DB2-BD59-A6C34878D82A}">
                    <a16:rowId xmlns:a16="http://schemas.microsoft.com/office/drawing/2014/main" val="1340115273"/>
                  </a:ext>
                </a:extLst>
              </a:tr>
              <a:tr h="1804040">
                <a:tc>
                  <a:txBody>
                    <a:bodyPr/>
                    <a:lstStyle/>
                    <a:p>
                      <a:r>
                        <a:rPr lang="en-US" dirty="0"/>
                        <a:t>Tactical</a:t>
                      </a:r>
                      <a:endParaRPr lang="en-IN" dirty="0"/>
                    </a:p>
                  </a:txBody>
                  <a:tcPr/>
                </a:tc>
                <a:tc>
                  <a:txBody>
                    <a:bodyPr/>
                    <a:lstStyle/>
                    <a:p>
                      <a:r>
                        <a:rPr lang="en-US" dirty="0"/>
                        <a:t>Months</a:t>
                      </a:r>
                    </a:p>
                    <a:p>
                      <a:endParaRPr lang="en-US" dirty="0"/>
                    </a:p>
                    <a:p>
                      <a:endParaRPr lang="en-US" dirty="0"/>
                    </a:p>
                    <a:p>
                      <a:r>
                        <a:rPr lang="en-US" dirty="0"/>
                        <a:t>Quarterly</a:t>
                      </a:r>
                      <a:endParaRPr lang="en-IN" dirty="0"/>
                    </a:p>
                  </a:txBody>
                  <a:tcPr/>
                </a:tc>
                <a:tc>
                  <a:txBody>
                    <a:bodyPr/>
                    <a:lstStyle/>
                    <a:p>
                      <a:pPr marL="285750" indent="-285750">
                        <a:buFont typeface="Arial" panose="020B0604020202020204" pitchFamily="34" charset="0"/>
                        <a:buChar char="•"/>
                      </a:pPr>
                      <a:r>
                        <a:rPr lang="en-US" dirty="0"/>
                        <a:t>Master Planning</a:t>
                      </a:r>
                    </a:p>
                    <a:p>
                      <a:pPr marL="285750" indent="-285750">
                        <a:buFont typeface="Arial" panose="020B0604020202020204" pitchFamily="34" charset="0"/>
                        <a:buChar char="•"/>
                      </a:pPr>
                      <a:r>
                        <a:rPr lang="en-US" dirty="0"/>
                        <a:t>Inventory Planning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Sales Planning</a:t>
                      </a:r>
                    </a:p>
                    <a:p>
                      <a:pPr marL="285750" indent="-285750">
                        <a:buFont typeface="Arial" panose="020B0604020202020204" pitchFamily="34" charset="0"/>
                        <a:buChar char="•"/>
                      </a:pPr>
                      <a:r>
                        <a:rPr lang="en-US" dirty="0"/>
                        <a:t>Budgeting</a:t>
                      </a:r>
                      <a:endParaRPr lang="en-IN" dirty="0"/>
                    </a:p>
                  </a:txBody>
                  <a:tcPr/>
                </a:tc>
                <a:extLst>
                  <a:ext uri="{0D108BD9-81ED-4DB2-BD59-A6C34878D82A}">
                    <a16:rowId xmlns:a16="http://schemas.microsoft.com/office/drawing/2014/main" val="285226290"/>
                  </a:ext>
                </a:extLst>
              </a:tr>
              <a:tr h="1127525">
                <a:tc>
                  <a:txBody>
                    <a:bodyPr/>
                    <a:lstStyle/>
                    <a:p>
                      <a:r>
                        <a:rPr lang="en-US" dirty="0"/>
                        <a:t>Operational</a:t>
                      </a:r>
                      <a:endParaRPr lang="en-IN" dirty="0"/>
                    </a:p>
                  </a:txBody>
                  <a:tcPr/>
                </a:tc>
                <a:tc>
                  <a:txBody>
                    <a:bodyPr/>
                    <a:lstStyle/>
                    <a:p>
                      <a:r>
                        <a:rPr lang="en-US" dirty="0"/>
                        <a:t>Days</a:t>
                      </a:r>
                      <a:endParaRPr lang="en-IN" dirty="0"/>
                    </a:p>
                  </a:txBody>
                  <a:tcPr/>
                </a:tc>
                <a:tc>
                  <a:txBody>
                    <a:bodyPr/>
                    <a:lstStyle/>
                    <a:p>
                      <a:pPr marL="285750" indent="-285750">
                        <a:buFont typeface="Arial" panose="020B0604020202020204" pitchFamily="34" charset="0"/>
                        <a:buChar char="•"/>
                      </a:pPr>
                      <a:r>
                        <a:rPr lang="en-US" dirty="0"/>
                        <a:t>Production Planning</a:t>
                      </a:r>
                    </a:p>
                    <a:p>
                      <a:pPr marL="285750" indent="-285750">
                        <a:buFont typeface="Arial" panose="020B0604020202020204" pitchFamily="34" charset="0"/>
                        <a:buChar char="•"/>
                      </a:pPr>
                      <a:r>
                        <a:rPr lang="en-US" dirty="0"/>
                        <a:t>Transportation Planning</a:t>
                      </a:r>
                    </a:p>
                    <a:p>
                      <a:pPr marL="285750" indent="-285750">
                        <a:buFont typeface="Arial" panose="020B0604020202020204" pitchFamily="34" charset="0"/>
                        <a:buChar char="•"/>
                      </a:pPr>
                      <a:r>
                        <a:rPr lang="en-US" dirty="0"/>
                        <a:t>Inventory Deployment</a:t>
                      </a:r>
                      <a:endParaRPr lang="en-IN" dirty="0"/>
                    </a:p>
                  </a:txBody>
                  <a:tcPr/>
                </a:tc>
                <a:extLst>
                  <a:ext uri="{0D108BD9-81ED-4DB2-BD59-A6C34878D82A}">
                    <a16:rowId xmlns:a16="http://schemas.microsoft.com/office/drawing/2014/main" val="2053000109"/>
                  </a:ext>
                </a:extLst>
              </a:tr>
            </a:tbl>
          </a:graphicData>
        </a:graphic>
      </p:graphicFrame>
    </p:spTree>
    <p:extLst>
      <p:ext uri="{BB962C8B-B14F-4D97-AF65-F5344CB8AC3E}">
        <p14:creationId xmlns:p14="http://schemas.microsoft.com/office/powerpoint/2010/main" val="1110572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BD3A7-9526-9048-2B2C-36F8283C7DD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C884DDD-F660-6A74-E8CE-471239E7B72A}"/>
              </a:ext>
            </a:extLst>
          </p:cNvPr>
          <p:cNvPicPr/>
          <p:nvPr/>
        </p:nvPicPr>
        <p:blipFill>
          <a:blip r:embed="rId3">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9" name="TextBox 8">
            <a:extLst>
              <a:ext uri="{FF2B5EF4-FFF2-40B4-BE49-F238E27FC236}">
                <a16:creationId xmlns:a16="http://schemas.microsoft.com/office/drawing/2014/main" id="{5EEA02E5-1BC2-D0D8-1BDE-B26C9C268233}"/>
              </a:ext>
            </a:extLst>
          </p:cNvPr>
          <p:cNvSpPr txBox="1"/>
          <p:nvPr/>
        </p:nvSpPr>
        <p:spPr>
          <a:xfrm>
            <a:off x="166595" y="20032"/>
            <a:ext cx="5202587" cy="461665"/>
          </a:xfrm>
          <a:prstGeom prst="rect">
            <a:avLst/>
          </a:prstGeom>
          <a:noFill/>
        </p:spPr>
        <p:txBody>
          <a:bodyPr wrap="square" rtlCol="0">
            <a:spAutoFit/>
          </a:bodyPr>
          <a:lstStyle/>
          <a:p>
            <a:r>
              <a:rPr lang="en-US" sz="2400" b="1" dirty="0">
                <a:cs typeface="Calibri" panose="020F0502020204030204" pitchFamily="34" charset="0"/>
              </a:rPr>
              <a:t>Key Concepts : Demand Patterns</a:t>
            </a:r>
          </a:p>
        </p:txBody>
      </p:sp>
      <p:sp>
        <p:nvSpPr>
          <p:cNvPr id="2" name="TextBox 1">
            <a:extLst>
              <a:ext uri="{FF2B5EF4-FFF2-40B4-BE49-F238E27FC236}">
                <a16:creationId xmlns:a16="http://schemas.microsoft.com/office/drawing/2014/main" id="{9A5560D1-0AFA-7C15-1067-53E9734A596D}"/>
              </a:ext>
            </a:extLst>
          </p:cNvPr>
          <p:cNvSpPr txBox="1"/>
          <p:nvPr/>
        </p:nvSpPr>
        <p:spPr>
          <a:xfrm>
            <a:off x="298580" y="681135"/>
            <a:ext cx="5938934" cy="4524315"/>
          </a:xfrm>
          <a:prstGeom prst="rect">
            <a:avLst/>
          </a:prstGeom>
          <a:solidFill>
            <a:schemeClr val="accent6">
              <a:lumMod val="20000"/>
              <a:lumOff val="80000"/>
            </a:schemeClr>
          </a:solidFill>
        </p:spPr>
        <p:txBody>
          <a:bodyPr wrap="square" rtlCol="0">
            <a:spAutoFit/>
          </a:bodyPr>
          <a:lstStyle/>
          <a:p>
            <a:r>
              <a:rPr lang="en-IN" b="1" dirty="0"/>
              <a:t>Level (a) </a:t>
            </a:r>
          </a:p>
          <a:p>
            <a:r>
              <a:rPr lang="en-IN" dirty="0"/>
              <a:t>-    Demand hovers around mean</a:t>
            </a:r>
          </a:p>
          <a:p>
            <a:endParaRPr lang="en-IN" b="1" dirty="0"/>
          </a:p>
          <a:p>
            <a:r>
              <a:rPr lang="en-IN" b="1" dirty="0"/>
              <a:t>Trend (b)</a:t>
            </a:r>
          </a:p>
          <a:p>
            <a:pPr marL="285750" indent="-285750">
              <a:buFontTx/>
              <a:buChar char="-"/>
            </a:pPr>
            <a:r>
              <a:rPr lang="en-IN" dirty="0"/>
              <a:t>Persistent movement in one direction</a:t>
            </a:r>
          </a:p>
          <a:p>
            <a:pPr marL="285750" indent="-285750">
              <a:buFontTx/>
              <a:buChar char="-"/>
            </a:pPr>
            <a:r>
              <a:rPr lang="en-IN" dirty="0"/>
              <a:t>Rate of Growth or Decline</a:t>
            </a:r>
          </a:p>
          <a:p>
            <a:endParaRPr lang="en-IN" b="1" dirty="0"/>
          </a:p>
          <a:p>
            <a:r>
              <a:rPr lang="en-IN" b="1" dirty="0"/>
              <a:t>Seasonal Variations (F)</a:t>
            </a:r>
          </a:p>
          <a:p>
            <a:r>
              <a:rPr lang="en-IN" dirty="0"/>
              <a:t>- Repeated cycle after a known or Fixed period</a:t>
            </a:r>
          </a:p>
          <a:p>
            <a:endParaRPr lang="en-IN" b="1" dirty="0"/>
          </a:p>
          <a:p>
            <a:r>
              <a:rPr lang="en-IN" b="1" dirty="0"/>
              <a:t>Cyclical (C)</a:t>
            </a:r>
          </a:p>
          <a:p>
            <a:r>
              <a:rPr lang="en-IN" dirty="0"/>
              <a:t>- Periodic movement not of fixed period</a:t>
            </a:r>
          </a:p>
          <a:p>
            <a:endParaRPr lang="en-IN" b="1" dirty="0"/>
          </a:p>
          <a:p>
            <a:r>
              <a:rPr lang="en-IN" b="1" dirty="0"/>
              <a:t>Random Fluctuations (e)</a:t>
            </a:r>
          </a:p>
          <a:p>
            <a:r>
              <a:rPr lang="en-IN" dirty="0"/>
              <a:t>- Remainder of variability</a:t>
            </a:r>
          </a:p>
          <a:p>
            <a:endParaRPr lang="en-IN" dirty="0"/>
          </a:p>
        </p:txBody>
      </p:sp>
      <p:pic>
        <p:nvPicPr>
          <p:cNvPr id="6" name="Picture 5">
            <a:extLst>
              <a:ext uri="{FF2B5EF4-FFF2-40B4-BE49-F238E27FC236}">
                <a16:creationId xmlns:a16="http://schemas.microsoft.com/office/drawing/2014/main" id="{9E8BE68A-8F23-7B8B-931F-76622407C891}"/>
              </a:ext>
            </a:extLst>
          </p:cNvPr>
          <p:cNvPicPr>
            <a:picLocks noChangeAspect="1"/>
          </p:cNvPicPr>
          <p:nvPr/>
        </p:nvPicPr>
        <p:blipFill>
          <a:blip r:embed="rId4"/>
          <a:srcRect b="66704"/>
          <a:stretch>
            <a:fillRect/>
          </a:stretch>
        </p:blipFill>
        <p:spPr>
          <a:xfrm>
            <a:off x="6237514" y="918475"/>
            <a:ext cx="3076680" cy="1843387"/>
          </a:xfrm>
          <a:prstGeom prst="rect">
            <a:avLst/>
          </a:prstGeom>
        </p:spPr>
      </p:pic>
      <p:pic>
        <p:nvPicPr>
          <p:cNvPr id="5" name="Picture 4">
            <a:extLst>
              <a:ext uri="{FF2B5EF4-FFF2-40B4-BE49-F238E27FC236}">
                <a16:creationId xmlns:a16="http://schemas.microsoft.com/office/drawing/2014/main" id="{3C1BC914-5C25-F387-42B8-EA76EA2B690E}"/>
              </a:ext>
            </a:extLst>
          </p:cNvPr>
          <p:cNvPicPr>
            <a:picLocks noChangeAspect="1"/>
          </p:cNvPicPr>
          <p:nvPr/>
        </p:nvPicPr>
        <p:blipFill>
          <a:blip r:embed="rId5"/>
          <a:stretch>
            <a:fillRect/>
          </a:stretch>
        </p:blipFill>
        <p:spPr>
          <a:xfrm>
            <a:off x="9538118" y="3601976"/>
            <a:ext cx="2420556" cy="1315257"/>
          </a:xfrm>
          <a:prstGeom prst="rect">
            <a:avLst/>
          </a:prstGeom>
          <a:ln>
            <a:solidFill>
              <a:schemeClr val="tx1"/>
            </a:solidFill>
          </a:ln>
        </p:spPr>
      </p:pic>
      <p:pic>
        <p:nvPicPr>
          <p:cNvPr id="8" name="Picture 7">
            <a:extLst>
              <a:ext uri="{FF2B5EF4-FFF2-40B4-BE49-F238E27FC236}">
                <a16:creationId xmlns:a16="http://schemas.microsoft.com/office/drawing/2014/main" id="{0E87267C-24EC-260D-EEA6-DDA0ACF69378}"/>
              </a:ext>
            </a:extLst>
          </p:cNvPr>
          <p:cNvPicPr>
            <a:picLocks noChangeAspect="1"/>
          </p:cNvPicPr>
          <p:nvPr/>
        </p:nvPicPr>
        <p:blipFill>
          <a:blip r:embed="rId4"/>
          <a:srcRect t="34007" b="34645"/>
          <a:stretch>
            <a:fillRect/>
          </a:stretch>
        </p:blipFill>
        <p:spPr>
          <a:xfrm>
            <a:off x="9099768" y="972421"/>
            <a:ext cx="3076680" cy="1735494"/>
          </a:xfrm>
          <a:prstGeom prst="rect">
            <a:avLst/>
          </a:prstGeom>
        </p:spPr>
      </p:pic>
      <p:pic>
        <p:nvPicPr>
          <p:cNvPr id="10" name="Picture 9">
            <a:extLst>
              <a:ext uri="{FF2B5EF4-FFF2-40B4-BE49-F238E27FC236}">
                <a16:creationId xmlns:a16="http://schemas.microsoft.com/office/drawing/2014/main" id="{706F8D6C-9871-5CC7-36A5-930E2085CF04}"/>
              </a:ext>
            </a:extLst>
          </p:cNvPr>
          <p:cNvPicPr>
            <a:picLocks noChangeAspect="1"/>
          </p:cNvPicPr>
          <p:nvPr/>
        </p:nvPicPr>
        <p:blipFill>
          <a:blip r:embed="rId4"/>
          <a:srcRect t="66703"/>
          <a:stretch>
            <a:fillRect/>
          </a:stretch>
        </p:blipFill>
        <p:spPr>
          <a:xfrm>
            <a:off x="6237514" y="3220291"/>
            <a:ext cx="3076680" cy="1843387"/>
          </a:xfrm>
          <a:prstGeom prst="rect">
            <a:avLst/>
          </a:prstGeom>
        </p:spPr>
      </p:pic>
    </p:spTree>
    <p:extLst>
      <p:ext uri="{BB962C8B-B14F-4D97-AF65-F5344CB8AC3E}">
        <p14:creationId xmlns:p14="http://schemas.microsoft.com/office/powerpoint/2010/main" val="449108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4EBF5-366B-F7E8-977B-12750169B8C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19EED37-C178-E4AF-E464-EA671814A568}"/>
              </a:ext>
            </a:extLst>
          </p:cNvPr>
          <p:cNvPicPr/>
          <p:nvPr/>
        </p:nvPicPr>
        <p:blipFill>
          <a:blip r:embed="rId3">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9" name="TextBox 8">
            <a:extLst>
              <a:ext uri="{FF2B5EF4-FFF2-40B4-BE49-F238E27FC236}">
                <a16:creationId xmlns:a16="http://schemas.microsoft.com/office/drawing/2014/main" id="{2CD41673-3E62-174A-66C8-5699BDD9F774}"/>
              </a:ext>
            </a:extLst>
          </p:cNvPr>
          <p:cNvSpPr txBox="1"/>
          <p:nvPr/>
        </p:nvSpPr>
        <p:spPr>
          <a:xfrm>
            <a:off x="166595" y="20032"/>
            <a:ext cx="5202587" cy="461665"/>
          </a:xfrm>
          <a:prstGeom prst="rect">
            <a:avLst/>
          </a:prstGeom>
          <a:noFill/>
        </p:spPr>
        <p:txBody>
          <a:bodyPr wrap="square" rtlCol="0">
            <a:spAutoFit/>
          </a:bodyPr>
          <a:lstStyle/>
          <a:p>
            <a:r>
              <a:rPr lang="en-US" sz="2400" b="1" dirty="0">
                <a:cs typeface="Calibri" panose="020F0502020204030204" pitchFamily="34" charset="0"/>
              </a:rPr>
              <a:t>Key Concepts : Forecasting Models</a:t>
            </a:r>
          </a:p>
        </p:txBody>
      </p:sp>
      <p:graphicFrame>
        <p:nvGraphicFramePr>
          <p:cNvPr id="4" name="Table 3">
            <a:extLst>
              <a:ext uri="{FF2B5EF4-FFF2-40B4-BE49-F238E27FC236}">
                <a16:creationId xmlns:a16="http://schemas.microsoft.com/office/drawing/2014/main" id="{A40B51F0-075A-0A42-713D-9191345CB9C1}"/>
              </a:ext>
            </a:extLst>
          </p:cNvPr>
          <p:cNvGraphicFramePr>
            <a:graphicFrameLocks noGrp="1"/>
          </p:cNvGraphicFramePr>
          <p:nvPr/>
        </p:nvGraphicFramePr>
        <p:xfrm>
          <a:off x="166595" y="688526"/>
          <a:ext cx="11117943" cy="4572000"/>
        </p:xfrm>
        <a:graphic>
          <a:graphicData uri="http://schemas.openxmlformats.org/drawingml/2006/table">
            <a:tbl>
              <a:tblPr firstRow="1" bandRow="1">
                <a:tableStyleId>{5C22544A-7EE6-4342-B048-85BDC9FD1C3A}</a:tableStyleId>
              </a:tblPr>
              <a:tblGrid>
                <a:gridCol w="2714171">
                  <a:extLst>
                    <a:ext uri="{9D8B030D-6E8A-4147-A177-3AD203B41FA5}">
                      <a16:colId xmlns:a16="http://schemas.microsoft.com/office/drawing/2014/main" val="2811266250"/>
                    </a:ext>
                  </a:extLst>
                </a:gridCol>
                <a:gridCol w="3603171">
                  <a:extLst>
                    <a:ext uri="{9D8B030D-6E8A-4147-A177-3AD203B41FA5}">
                      <a16:colId xmlns:a16="http://schemas.microsoft.com/office/drawing/2014/main" val="2253709424"/>
                    </a:ext>
                  </a:extLst>
                </a:gridCol>
                <a:gridCol w="4800601">
                  <a:extLst>
                    <a:ext uri="{9D8B030D-6E8A-4147-A177-3AD203B41FA5}">
                      <a16:colId xmlns:a16="http://schemas.microsoft.com/office/drawing/2014/main" val="4203958985"/>
                    </a:ext>
                  </a:extLst>
                </a:gridCol>
              </a:tblGrid>
              <a:tr h="450912">
                <a:tc>
                  <a:txBody>
                    <a:bodyPr/>
                    <a:lstStyle/>
                    <a:p>
                      <a:r>
                        <a:rPr lang="en-US" dirty="0"/>
                        <a:t>Demand Pattern</a:t>
                      </a:r>
                    </a:p>
                    <a:p>
                      <a:endParaRPr lang="en-IN" dirty="0"/>
                    </a:p>
                  </a:txBody>
                  <a:tcPr/>
                </a:tc>
                <a:tc>
                  <a:txBody>
                    <a:bodyPr/>
                    <a:lstStyle/>
                    <a:p>
                      <a:r>
                        <a:rPr lang="en-US" dirty="0"/>
                        <a:t>Model</a:t>
                      </a:r>
                      <a:endParaRPr lang="en-IN" dirty="0"/>
                    </a:p>
                  </a:txBody>
                  <a:tcPr/>
                </a:tc>
                <a:tc>
                  <a:txBody>
                    <a:bodyPr/>
                    <a:lstStyle/>
                    <a:p>
                      <a:r>
                        <a:rPr lang="en-US" dirty="0"/>
                        <a:t>Techniques</a:t>
                      </a:r>
                      <a:endParaRPr lang="en-IN" dirty="0"/>
                    </a:p>
                  </a:txBody>
                  <a:tcPr/>
                </a:tc>
                <a:extLst>
                  <a:ext uri="{0D108BD9-81ED-4DB2-BD59-A6C34878D82A}">
                    <a16:rowId xmlns:a16="http://schemas.microsoft.com/office/drawing/2014/main" val="1881160248"/>
                  </a:ext>
                </a:extLst>
              </a:tr>
              <a:tr h="370840">
                <a:tc>
                  <a:txBody>
                    <a:bodyPr/>
                    <a:lstStyle/>
                    <a:p>
                      <a:r>
                        <a:rPr lang="en-US" dirty="0"/>
                        <a:t>Level</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t>x (t) = a + e</a:t>
                      </a:r>
                    </a:p>
                    <a:p>
                      <a:endParaRPr lang="en-IN" b="0" dirty="0"/>
                    </a:p>
                  </a:txBody>
                  <a:tcPr/>
                </a:tc>
                <a:tc>
                  <a:txBody>
                    <a:bodyPr/>
                    <a:lstStyle/>
                    <a:p>
                      <a:pPr marL="285750" indent="-285750">
                        <a:buFont typeface="Arial" panose="020B0604020202020204" pitchFamily="34" charset="0"/>
                        <a:buChar char="•"/>
                      </a:pPr>
                      <a:r>
                        <a:rPr lang="en-US" dirty="0"/>
                        <a:t>Naïve (Only last period matters)</a:t>
                      </a:r>
                    </a:p>
                    <a:p>
                      <a:pPr marL="285750" indent="-285750">
                        <a:buFont typeface="Arial" panose="020B0604020202020204" pitchFamily="34" charset="0"/>
                        <a:buChar char="•"/>
                      </a:pPr>
                      <a:r>
                        <a:rPr lang="en-US" dirty="0"/>
                        <a:t>Cumulative (Everything Matters)</a:t>
                      </a:r>
                    </a:p>
                    <a:p>
                      <a:pPr marL="285750" indent="-285750">
                        <a:buFont typeface="Arial" panose="020B0604020202020204" pitchFamily="34" charset="0"/>
                        <a:buChar char="•"/>
                      </a:pPr>
                      <a:r>
                        <a:rPr lang="en-US" dirty="0"/>
                        <a:t>Moving Average (Select how much matters)</a:t>
                      </a:r>
                    </a:p>
                    <a:p>
                      <a:pPr marL="285750" indent="-285750">
                        <a:buFont typeface="Arial" panose="020B0604020202020204" pitchFamily="34" charset="0"/>
                        <a:buChar char="•"/>
                      </a:pPr>
                      <a:r>
                        <a:rPr lang="en-US" dirty="0"/>
                        <a:t>Exponential Smoothing ( Weight decreases exponentially as they age)</a:t>
                      </a:r>
                    </a:p>
                    <a:p>
                      <a:pPr marL="285750" indent="-285750">
                        <a:buFont typeface="Arial" panose="020B0604020202020204" pitchFamily="34" charset="0"/>
                        <a:buChar char="•"/>
                      </a:pPr>
                      <a:endParaRPr lang="en-IN" dirty="0"/>
                    </a:p>
                  </a:txBody>
                  <a:tcPr/>
                </a:tc>
                <a:extLst>
                  <a:ext uri="{0D108BD9-81ED-4DB2-BD59-A6C34878D82A}">
                    <a16:rowId xmlns:a16="http://schemas.microsoft.com/office/drawing/2014/main" val="3746258013"/>
                  </a:ext>
                </a:extLst>
              </a:tr>
              <a:tr h="370840">
                <a:tc>
                  <a:txBody>
                    <a:bodyPr/>
                    <a:lstStyle/>
                    <a:p>
                      <a:r>
                        <a:rPr lang="en-US" dirty="0"/>
                        <a:t>Level - Trend</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t>x (t) = a + </a:t>
                      </a:r>
                      <a:r>
                        <a:rPr lang="en-IN" b="0" dirty="0" err="1"/>
                        <a:t>bt</a:t>
                      </a:r>
                      <a:r>
                        <a:rPr lang="en-IN" b="0" dirty="0"/>
                        <a:t> + e</a:t>
                      </a:r>
                    </a:p>
                    <a:p>
                      <a:endParaRPr lang="en-IN" b="0" dirty="0"/>
                    </a:p>
                  </a:txBody>
                  <a:tcPr/>
                </a:tc>
                <a:tc>
                  <a:txBody>
                    <a:bodyPr/>
                    <a:lstStyle/>
                    <a:p>
                      <a:pPr marL="285750" indent="-285750">
                        <a:buFont typeface="Arial" panose="020B0604020202020204" pitchFamily="34" charset="0"/>
                        <a:buChar char="•"/>
                      </a:pPr>
                      <a:r>
                        <a:rPr lang="en-US" dirty="0"/>
                        <a:t>Holt Model</a:t>
                      </a:r>
                    </a:p>
                    <a:p>
                      <a:pPr marL="285750" indent="-285750">
                        <a:buFont typeface="Arial" panose="020B0604020202020204" pitchFamily="34" charset="0"/>
                        <a:buChar char="•"/>
                      </a:pPr>
                      <a:r>
                        <a:rPr lang="en-US" dirty="0"/>
                        <a:t>Damped Trends</a:t>
                      </a:r>
                    </a:p>
                    <a:p>
                      <a:pPr marL="285750" indent="-285750">
                        <a:buFont typeface="Arial" panose="020B0604020202020204" pitchFamily="34" charset="0"/>
                        <a:buChar char="•"/>
                      </a:pPr>
                      <a:endParaRPr lang="en-IN" dirty="0"/>
                    </a:p>
                  </a:txBody>
                  <a:tcPr/>
                </a:tc>
                <a:extLst>
                  <a:ext uri="{0D108BD9-81ED-4DB2-BD59-A6C34878D82A}">
                    <a16:rowId xmlns:a16="http://schemas.microsoft.com/office/drawing/2014/main" val="2375833998"/>
                  </a:ext>
                </a:extLst>
              </a:tr>
              <a:tr h="370840">
                <a:tc>
                  <a:txBody>
                    <a:bodyPr/>
                    <a:lstStyle/>
                    <a:p>
                      <a:r>
                        <a:rPr lang="en-US" dirty="0"/>
                        <a:t>Level - Seasonality</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t>x (t) = a F(t) + e</a:t>
                      </a:r>
                    </a:p>
                    <a:p>
                      <a:endParaRPr lang="en-IN" b="0" dirty="0"/>
                    </a:p>
                  </a:txBody>
                  <a:tcPr/>
                </a:tc>
                <a:tc>
                  <a:txBody>
                    <a:bodyPr/>
                    <a:lstStyle/>
                    <a:p>
                      <a:pPr marL="285750" indent="-285750">
                        <a:buFont typeface="Arial" panose="020B0604020202020204" pitchFamily="34" charset="0"/>
                        <a:buChar char="•"/>
                      </a:pPr>
                      <a:r>
                        <a:rPr lang="en-US" dirty="0"/>
                        <a:t>Double Exponential Smoothing</a:t>
                      </a:r>
                      <a:endParaRPr lang="en-IN" dirty="0"/>
                    </a:p>
                  </a:txBody>
                  <a:tcPr/>
                </a:tc>
                <a:extLst>
                  <a:ext uri="{0D108BD9-81ED-4DB2-BD59-A6C34878D82A}">
                    <a16:rowId xmlns:a16="http://schemas.microsoft.com/office/drawing/2014/main" val="2541406544"/>
                  </a:ext>
                </a:extLst>
              </a:tr>
              <a:tr h="370840">
                <a:tc>
                  <a:txBody>
                    <a:bodyPr/>
                    <a:lstStyle/>
                    <a:p>
                      <a:r>
                        <a:rPr lang="en-IN" b="0" dirty="0"/>
                        <a:t>Level- Trend- Seasonality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t>x (t) = (</a:t>
                      </a:r>
                      <a:r>
                        <a:rPr lang="en-IN" b="0" dirty="0" err="1"/>
                        <a:t>a+bt</a:t>
                      </a:r>
                      <a:r>
                        <a:rPr lang="en-IN" b="0" dirty="0"/>
                        <a:t>) F(t) + e</a:t>
                      </a:r>
                    </a:p>
                    <a:p>
                      <a:endParaRPr lang="en-IN" b="0" dirty="0"/>
                    </a:p>
                  </a:txBody>
                  <a:tcPr/>
                </a:tc>
                <a:tc>
                  <a:txBody>
                    <a:bodyPr/>
                    <a:lstStyle/>
                    <a:p>
                      <a:pPr marL="285750" indent="-285750">
                        <a:buFont typeface="Arial" panose="020B0604020202020204" pitchFamily="34" charset="0"/>
                        <a:buChar char="•"/>
                      </a:pPr>
                      <a:r>
                        <a:rPr lang="en-US" dirty="0"/>
                        <a:t>Holt-Winter Model</a:t>
                      </a:r>
                      <a:endParaRPr lang="en-IN" dirty="0"/>
                    </a:p>
                  </a:txBody>
                  <a:tcPr/>
                </a:tc>
                <a:extLst>
                  <a:ext uri="{0D108BD9-81ED-4DB2-BD59-A6C34878D82A}">
                    <a16:rowId xmlns:a16="http://schemas.microsoft.com/office/drawing/2014/main" val="473541608"/>
                  </a:ext>
                </a:extLst>
              </a:tr>
            </a:tbl>
          </a:graphicData>
        </a:graphic>
      </p:graphicFrame>
    </p:spTree>
    <p:extLst>
      <p:ext uri="{BB962C8B-B14F-4D97-AF65-F5344CB8AC3E}">
        <p14:creationId xmlns:p14="http://schemas.microsoft.com/office/powerpoint/2010/main" val="3303511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6DF1D-9782-B53E-89CC-919F7630E1D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4DD77B5-79A5-222A-C041-C3685D6D6916}"/>
              </a:ext>
            </a:extLst>
          </p:cNvPr>
          <p:cNvPicPr/>
          <p:nvPr/>
        </p:nvPicPr>
        <p:blipFill>
          <a:blip r:embed="rId3">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9" name="TextBox 8">
            <a:extLst>
              <a:ext uri="{FF2B5EF4-FFF2-40B4-BE49-F238E27FC236}">
                <a16:creationId xmlns:a16="http://schemas.microsoft.com/office/drawing/2014/main" id="{9C69FE0F-A14C-5B84-8E87-1DFE4A79918E}"/>
              </a:ext>
            </a:extLst>
          </p:cNvPr>
          <p:cNvSpPr txBox="1"/>
          <p:nvPr/>
        </p:nvSpPr>
        <p:spPr>
          <a:xfrm>
            <a:off x="166595" y="20032"/>
            <a:ext cx="11254074" cy="461665"/>
          </a:xfrm>
          <a:prstGeom prst="rect">
            <a:avLst/>
          </a:prstGeom>
          <a:noFill/>
        </p:spPr>
        <p:txBody>
          <a:bodyPr wrap="square" rtlCol="0">
            <a:spAutoFit/>
          </a:bodyPr>
          <a:lstStyle/>
          <a:p>
            <a:r>
              <a:rPr lang="en-US" sz="2400" b="1" dirty="0">
                <a:cs typeface="Calibri" panose="020F0502020204030204" pitchFamily="34" charset="0"/>
              </a:rPr>
              <a:t>Key Concepts : Forecasting Truisms</a:t>
            </a:r>
          </a:p>
        </p:txBody>
      </p:sp>
      <p:graphicFrame>
        <p:nvGraphicFramePr>
          <p:cNvPr id="4" name="Diagram 3">
            <a:extLst>
              <a:ext uri="{FF2B5EF4-FFF2-40B4-BE49-F238E27FC236}">
                <a16:creationId xmlns:a16="http://schemas.microsoft.com/office/drawing/2014/main" id="{8DA2583C-304A-41FE-CA86-1460EA00245A}"/>
              </a:ext>
            </a:extLst>
          </p:cNvPr>
          <p:cNvGraphicFramePr/>
          <p:nvPr>
            <p:extLst>
              <p:ext uri="{D42A27DB-BD31-4B8C-83A1-F6EECF244321}">
                <p14:modId xmlns:p14="http://schemas.microsoft.com/office/powerpoint/2010/main" val="2261640635"/>
              </p:ext>
            </p:extLst>
          </p:nvPr>
        </p:nvGraphicFramePr>
        <p:xfrm>
          <a:off x="264566" y="724878"/>
          <a:ext cx="9779001" cy="48114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90417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E704F-013B-C0F7-22C6-CB5021D97B6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D0C2F1F-4A31-A24A-94B0-D71925AF27F3}"/>
              </a:ext>
            </a:extLst>
          </p:cNvPr>
          <p:cNvPicPr/>
          <p:nvPr/>
        </p:nvPicPr>
        <p:blipFill>
          <a:blip r:embed="rId3">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9" name="TextBox 8">
            <a:extLst>
              <a:ext uri="{FF2B5EF4-FFF2-40B4-BE49-F238E27FC236}">
                <a16:creationId xmlns:a16="http://schemas.microsoft.com/office/drawing/2014/main" id="{EE33B315-1522-75AE-360A-B6CFDC673D64}"/>
              </a:ext>
            </a:extLst>
          </p:cNvPr>
          <p:cNvSpPr txBox="1"/>
          <p:nvPr/>
        </p:nvSpPr>
        <p:spPr>
          <a:xfrm>
            <a:off x="166595" y="20032"/>
            <a:ext cx="5202587" cy="461665"/>
          </a:xfrm>
          <a:prstGeom prst="rect">
            <a:avLst/>
          </a:prstGeom>
          <a:noFill/>
        </p:spPr>
        <p:txBody>
          <a:bodyPr wrap="square" rtlCol="0">
            <a:spAutoFit/>
          </a:bodyPr>
          <a:lstStyle/>
          <a:p>
            <a:r>
              <a:rPr lang="en-US" sz="2400" b="1" dirty="0">
                <a:cs typeface="Calibri" panose="020F0502020204030204" pitchFamily="34" charset="0"/>
              </a:rPr>
              <a:t>Key Concepts : Risk Pooling</a:t>
            </a:r>
          </a:p>
        </p:txBody>
      </p:sp>
      <p:sp>
        <p:nvSpPr>
          <p:cNvPr id="2" name="TextBox 1">
            <a:extLst>
              <a:ext uri="{FF2B5EF4-FFF2-40B4-BE49-F238E27FC236}">
                <a16:creationId xmlns:a16="http://schemas.microsoft.com/office/drawing/2014/main" id="{D3A0AC02-2A68-9885-C1F8-9AE3CBD03781}"/>
              </a:ext>
            </a:extLst>
          </p:cNvPr>
          <p:cNvSpPr txBox="1"/>
          <p:nvPr/>
        </p:nvSpPr>
        <p:spPr>
          <a:xfrm>
            <a:off x="166595" y="596097"/>
            <a:ext cx="5682402" cy="5355312"/>
          </a:xfrm>
          <a:prstGeom prst="rect">
            <a:avLst/>
          </a:prstGeom>
          <a:solidFill>
            <a:schemeClr val="accent6">
              <a:lumMod val="20000"/>
              <a:lumOff val="80000"/>
            </a:schemeClr>
          </a:solidFill>
        </p:spPr>
        <p:txBody>
          <a:bodyPr wrap="square" rtlCol="0">
            <a:spAutoFit/>
          </a:bodyPr>
          <a:lstStyle/>
          <a:p>
            <a:r>
              <a:rPr lang="en-US" b="1" dirty="0"/>
              <a:t>Risk pooling</a:t>
            </a:r>
            <a:r>
              <a:rPr lang="en-US" dirty="0"/>
              <a:t> means </a:t>
            </a:r>
          </a:p>
          <a:p>
            <a:pPr marL="285750" indent="-285750">
              <a:buFont typeface="Courier New" panose="02070309020205020404" pitchFamily="49" charset="0"/>
              <a:buChar char="o"/>
            </a:pPr>
            <a:r>
              <a:rPr lang="en-US" dirty="0"/>
              <a:t>Reducing uncertainty (variability) </a:t>
            </a:r>
          </a:p>
          <a:p>
            <a:pPr marL="285750" indent="-285750">
              <a:buFont typeface="Courier New" panose="02070309020205020404" pitchFamily="49" charset="0"/>
              <a:buChar char="o"/>
            </a:pPr>
            <a:r>
              <a:rPr lang="en-US" dirty="0"/>
              <a:t>By aggregating demand or inventory across products, locations, customers, or time periods</a:t>
            </a:r>
          </a:p>
          <a:p>
            <a:pPr marL="285750" indent="-285750">
              <a:buFont typeface="Courier New" panose="02070309020205020404" pitchFamily="49" charset="0"/>
              <a:buChar char="o"/>
            </a:pPr>
            <a:endParaRPr lang="en-US" dirty="0"/>
          </a:p>
          <a:p>
            <a:r>
              <a:rPr lang="en-US" b="1" dirty="0"/>
              <a:t>Why Risk Pooling Matters?</a:t>
            </a:r>
          </a:p>
          <a:p>
            <a:pPr marL="285750" indent="-285750">
              <a:buFont typeface="Courier New" panose="02070309020205020404" pitchFamily="49" charset="0"/>
              <a:buChar char="o"/>
            </a:pPr>
            <a:r>
              <a:rPr lang="en-IN" dirty="0"/>
              <a:t>Individual demands fluctuate randomly</a:t>
            </a:r>
          </a:p>
          <a:p>
            <a:pPr marL="285750" indent="-285750">
              <a:buFont typeface="Courier New" panose="02070309020205020404" pitchFamily="49" charset="0"/>
              <a:buChar char="o"/>
            </a:pPr>
            <a:r>
              <a:rPr lang="en-US" dirty="0"/>
              <a:t>When pooled, </a:t>
            </a:r>
            <a:r>
              <a:rPr lang="en-US" b="1" dirty="0"/>
              <a:t>high demand in one area offsets low demand in another</a:t>
            </a:r>
          </a:p>
          <a:p>
            <a:pPr marL="285750" indent="-285750">
              <a:buFont typeface="Courier New" panose="02070309020205020404" pitchFamily="49" charset="0"/>
              <a:buChar char="o"/>
            </a:pPr>
            <a:r>
              <a:rPr lang="en-US" dirty="0"/>
              <a:t>Result: </a:t>
            </a:r>
            <a:r>
              <a:rPr lang="en-US" b="1" dirty="0"/>
              <a:t>lower safety stock</a:t>
            </a:r>
            <a:r>
              <a:rPr lang="en-US" dirty="0"/>
              <a:t>, </a:t>
            </a:r>
            <a:r>
              <a:rPr lang="en-US" b="1" dirty="0"/>
              <a:t>lower costs</a:t>
            </a:r>
            <a:r>
              <a:rPr lang="en-US" dirty="0"/>
              <a:t>, </a:t>
            </a:r>
            <a:r>
              <a:rPr lang="en-US" b="1" dirty="0"/>
              <a:t>better service levels</a:t>
            </a:r>
          </a:p>
          <a:p>
            <a:pPr marL="285750" indent="-285750">
              <a:buFont typeface="Courier New" panose="02070309020205020404" pitchFamily="49" charset="0"/>
              <a:buChar char="o"/>
            </a:pPr>
            <a:endParaRPr lang="en-US" b="1" dirty="0"/>
          </a:p>
          <a:p>
            <a:r>
              <a:rPr lang="en-US" b="1" dirty="0"/>
              <a:t>Benefits of Risk Pooling</a:t>
            </a:r>
          </a:p>
          <a:p>
            <a:pPr marL="285750" indent="-285750">
              <a:buFont typeface="Courier New" panose="02070309020205020404" pitchFamily="49" charset="0"/>
              <a:buChar char="o"/>
            </a:pPr>
            <a:r>
              <a:rPr lang="en-US" dirty="0"/>
              <a:t>Reduces Safety Stock</a:t>
            </a:r>
          </a:p>
          <a:p>
            <a:pPr marL="285750" indent="-285750">
              <a:buFont typeface="Courier New" panose="02070309020205020404" pitchFamily="49" charset="0"/>
              <a:buChar char="o"/>
            </a:pPr>
            <a:r>
              <a:rPr lang="en-US" dirty="0"/>
              <a:t>Lower Inventory</a:t>
            </a:r>
          </a:p>
          <a:p>
            <a:pPr marL="285750" indent="-285750">
              <a:buFont typeface="Courier New" panose="02070309020205020404" pitchFamily="49" charset="0"/>
              <a:buChar char="o"/>
            </a:pPr>
            <a:r>
              <a:rPr lang="en-US" dirty="0"/>
              <a:t>Improved Forecast accuracy</a:t>
            </a:r>
          </a:p>
          <a:p>
            <a:pPr marL="285750" indent="-285750">
              <a:buFont typeface="Courier New" panose="02070309020205020404" pitchFamily="49" charset="0"/>
              <a:buChar char="o"/>
            </a:pPr>
            <a:r>
              <a:rPr lang="en-US" dirty="0"/>
              <a:t>Higher Service Levels</a:t>
            </a:r>
          </a:p>
          <a:p>
            <a:pPr marL="285750" indent="-285750">
              <a:buFont typeface="Courier New" panose="02070309020205020404" pitchFamily="49" charset="0"/>
              <a:buChar char="o"/>
            </a:pPr>
            <a:r>
              <a:rPr lang="en-US" dirty="0"/>
              <a:t>Better Capacity Utilization</a:t>
            </a:r>
          </a:p>
          <a:p>
            <a:pPr marL="285750" indent="-285750">
              <a:buFont typeface="Courier New" panose="02070309020205020404" pitchFamily="49" charset="0"/>
              <a:buChar char="o"/>
            </a:pPr>
            <a:endParaRPr lang="en-US" dirty="0"/>
          </a:p>
        </p:txBody>
      </p:sp>
      <p:sp>
        <p:nvSpPr>
          <p:cNvPr id="5" name="TextBox 4">
            <a:extLst>
              <a:ext uri="{FF2B5EF4-FFF2-40B4-BE49-F238E27FC236}">
                <a16:creationId xmlns:a16="http://schemas.microsoft.com/office/drawing/2014/main" id="{4AE38086-5538-5D0F-331F-7637303ACB9D}"/>
              </a:ext>
            </a:extLst>
          </p:cNvPr>
          <p:cNvSpPr txBox="1"/>
          <p:nvPr/>
        </p:nvSpPr>
        <p:spPr>
          <a:xfrm>
            <a:off x="6096000" y="596097"/>
            <a:ext cx="5682402" cy="5355312"/>
          </a:xfrm>
          <a:prstGeom prst="rect">
            <a:avLst/>
          </a:prstGeom>
          <a:solidFill>
            <a:schemeClr val="accent6">
              <a:lumMod val="20000"/>
              <a:lumOff val="80000"/>
            </a:schemeClr>
          </a:solidFill>
        </p:spPr>
        <p:txBody>
          <a:bodyPr wrap="square" rtlCol="0">
            <a:spAutoFit/>
          </a:bodyPr>
          <a:lstStyle/>
          <a:p>
            <a:r>
              <a:rPr lang="en-US" b="1" dirty="0"/>
              <a:t>Use Cases of Risk Pooling</a:t>
            </a:r>
          </a:p>
          <a:p>
            <a:r>
              <a:rPr lang="en-US" b="1" dirty="0"/>
              <a:t>Location Pooling</a:t>
            </a:r>
          </a:p>
          <a:p>
            <a:pPr marL="285750" indent="-285750">
              <a:buFont typeface="Courier New" panose="02070309020205020404" pitchFamily="49" charset="0"/>
              <a:buChar char="o"/>
            </a:pPr>
            <a:r>
              <a:rPr lang="en-US" dirty="0"/>
              <a:t>Many regional warehouses → </a:t>
            </a:r>
            <a:r>
              <a:rPr lang="en-US" b="1" dirty="0"/>
              <a:t>one central warehouse</a:t>
            </a:r>
          </a:p>
          <a:p>
            <a:pPr marL="285750" indent="-285750">
              <a:buFont typeface="Courier New" panose="02070309020205020404" pitchFamily="49" charset="0"/>
              <a:buChar char="o"/>
            </a:pPr>
            <a:r>
              <a:rPr lang="en-US" dirty="0"/>
              <a:t>Total safety stock required decreases</a:t>
            </a:r>
          </a:p>
          <a:p>
            <a:pPr marL="285750" indent="-285750">
              <a:buFont typeface="Courier New" panose="02070309020205020404" pitchFamily="49" charset="0"/>
              <a:buChar char="o"/>
            </a:pPr>
            <a:endParaRPr lang="en-US" dirty="0"/>
          </a:p>
          <a:p>
            <a:r>
              <a:rPr lang="en-US" b="1" dirty="0"/>
              <a:t>Product Pooling</a:t>
            </a:r>
          </a:p>
          <a:p>
            <a:pPr marL="285750" indent="-285750">
              <a:buFont typeface="Courier New" panose="02070309020205020404" pitchFamily="49" charset="0"/>
              <a:buChar char="o"/>
            </a:pPr>
            <a:r>
              <a:rPr lang="en-IN" dirty="0"/>
              <a:t>Separate SKUs → </a:t>
            </a:r>
            <a:r>
              <a:rPr lang="en-IN" b="1" dirty="0"/>
              <a:t>postponement/common components</a:t>
            </a:r>
          </a:p>
          <a:p>
            <a:pPr marL="285750" indent="-285750">
              <a:buFont typeface="Courier New" panose="02070309020205020404" pitchFamily="49" charset="0"/>
              <a:buChar char="o"/>
            </a:pPr>
            <a:r>
              <a:rPr lang="en-US" dirty="0"/>
              <a:t>Example: Same base product, customized later</a:t>
            </a:r>
          </a:p>
          <a:p>
            <a:pPr marL="285750" indent="-285750">
              <a:buFont typeface="Courier New" panose="02070309020205020404" pitchFamily="49" charset="0"/>
              <a:buChar char="o"/>
            </a:pPr>
            <a:endParaRPr lang="en-US" dirty="0"/>
          </a:p>
          <a:p>
            <a:r>
              <a:rPr lang="en-US" b="1" dirty="0"/>
              <a:t>Time Pooling</a:t>
            </a:r>
          </a:p>
          <a:p>
            <a:pPr marL="285750" indent="-285750">
              <a:buFont typeface="Courier New" panose="02070309020205020404" pitchFamily="49" charset="0"/>
              <a:buChar char="o"/>
            </a:pPr>
            <a:r>
              <a:rPr lang="en-US" dirty="0"/>
              <a:t>Weekly demand planning instead of daily</a:t>
            </a:r>
          </a:p>
          <a:p>
            <a:pPr marL="285750" indent="-285750">
              <a:buFont typeface="Courier New" panose="02070309020205020404" pitchFamily="49" charset="0"/>
              <a:buChar char="o"/>
            </a:pPr>
            <a:r>
              <a:rPr lang="en-IN" dirty="0"/>
              <a:t>Reduces short-term variability</a:t>
            </a:r>
          </a:p>
          <a:p>
            <a:endParaRPr lang="en-IN" dirty="0"/>
          </a:p>
          <a:p>
            <a:r>
              <a:rPr lang="en-US" b="1" dirty="0"/>
              <a:t>Demand Pooling</a:t>
            </a:r>
          </a:p>
          <a:p>
            <a:pPr marL="285750" indent="-285750">
              <a:buFont typeface="Courier New" panose="02070309020205020404" pitchFamily="49" charset="0"/>
              <a:buChar char="o"/>
            </a:pPr>
            <a:r>
              <a:rPr lang="en-US" dirty="0"/>
              <a:t>Forecast demand at </a:t>
            </a:r>
            <a:r>
              <a:rPr lang="en-US" b="1" dirty="0"/>
              <a:t>aggregate level</a:t>
            </a:r>
            <a:r>
              <a:rPr lang="en-US" dirty="0"/>
              <a:t> instead of SKU/location level</a:t>
            </a:r>
          </a:p>
          <a:p>
            <a:endParaRPr lang="en-US" dirty="0"/>
          </a:p>
          <a:p>
            <a:r>
              <a:rPr lang="en-US" b="1" dirty="0"/>
              <a:t>Pooled variability &lt; sum of individual variabilities</a:t>
            </a:r>
          </a:p>
          <a:p>
            <a:endParaRPr lang="en-US" b="1" dirty="0"/>
          </a:p>
        </p:txBody>
      </p:sp>
    </p:spTree>
    <p:extLst>
      <p:ext uri="{BB962C8B-B14F-4D97-AF65-F5344CB8AC3E}">
        <p14:creationId xmlns:p14="http://schemas.microsoft.com/office/powerpoint/2010/main" val="3838113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5905A-28E1-A2AD-B169-94E11964AFB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1228059-7F41-5FC1-8EEC-F99642B378C1}"/>
              </a:ext>
            </a:extLst>
          </p:cNvPr>
          <p:cNvPicPr/>
          <p:nvPr/>
        </p:nvPicPr>
        <p:blipFill>
          <a:blip r:embed="rId3">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9" name="TextBox 8">
            <a:extLst>
              <a:ext uri="{FF2B5EF4-FFF2-40B4-BE49-F238E27FC236}">
                <a16:creationId xmlns:a16="http://schemas.microsoft.com/office/drawing/2014/main" id="{43E1847B-4114-18FC-8889-B3BD8464C13A}"/>
              </a:ext>
            </a:extLst>
          </p:cNvPr>
          <p:cNvSpPr txBox="1"/>
          <p:nvPr/>
        </p:nvSpPr>
        <p:spPr>
          <a:xfrm>
            <a:off x="166595" y="20032"/>
            <a:ext cx="11254074" cy="461665"/>
          </a:xfrm>
          <a:prstGeom prst="rect">
            <a:avLst/>
          </a:prstGeom>
          <a:noFill/>
        </p:spPr>
        <p:txBody>
          <a:bodyPr wrap="square" rtlCol="0">
            <a:spAutoFit/>
          </a:bodyPr>
          <a:lstStyle/>
          <a:p>
            <a:r>
              <a:rPr lang="en-US" sz="2400" b="1" dirty="0">
                <a:cs typeface="Calibri" panose="020F0502020204030204" pitchFamily="34" charset="0"/>
              </a:rPr>
              <a:t>Key Concepts : Demand Aggregation</a:t>
            </a:r>
          </a:p>
        </p:txBody>
      </p:sp>
      <p:graphicFrame>
        <p:nvGraphicFramePr>
          <p:cNvPr id="2" name="Table 1">
            <a:extLst>
              <a:ext uri="{FF2B5EF4-FFF2-40B4-BE49-F238E27FC236}">
                <a16:creationId xmlns:a16="http://schemas.microsoft.com/office/drawing/2014/main" id="{A24660C5-4180-57CF-6B2E-18FD3C065AA0}"/>
              </a:ext>
            </a:extLst>
          </p:cNvPr>
          <p:cNvGraphicFramePr>
            <a:graphicFrameLocks noGrp="1"/>
          </p:cNvGraphicFramePr>
          <p:nvPr>
            <p:extLst>
              <p:ext uri="{D42A27DB-BD31-4B8C-83A1-F6EECF244321}">
                <p14:modId xmlns:p14="http://schemas.microsoft.com/office/powerpoint/2010/main" val="3241401923"/>
              </p:ext>
            </p:extLst>
          </p:nvPr>
        </p:nvGraphicFramePr>
        <p:xfrm>
          <a:off x="166594" y="688526"/>
          <a:ext cx="11076793" cy="5029200"/>
        </p:xfrm>
        <a:graphic>
          <a:graphicData uri="http://schemas.openxmlformats.org/drawingml/2006/table">
            <a:tbl>
              <a:tblPr firstRow="1" bandRow="1">
                <a:tableStyleId>{5C22544A-7EE6-4342-B048-85BDC9FD1C3A}</a:tableStyleId>
              </a:tblPr>
              <a:tblGrid>
                <a:gridCol w="4000695">
                  <a:extLst>
                    <a:ext uri="{9D8B030D-6E8A-4147-A177-3AD203B41FA5}">
                      <a16:colId xmlns:a16="http://schemas.microsoft.com/office/drawing/2014/main" val="2811266250"/>
                    </a:ext>
                  </a:extLst>
                </a:gridCol>
                <a:gridCol w="7076098">
                  <a:extLst>
                    <a:ext uri="{9D8B030D-6E8A-4147-A177-3AD203B41FA5}">
                      <a16:colId xmlns:a16="http://schemas.microsoft.com/office/drawing/2014/main" val="4203958985"/>
                    </a:ext>
                  </a:extLst>
                </a:gridCol>
              </a:tblGrid>
              <a:tr h="450912">
                <a:tc>
                  <a:txBody>
                    <a:bodyPr/>
                    <a:lstStyle/>
                    <a:p>
                      <a:r>
                        <a:rPr lang="en-US" dirty="0"/>
                        <a:t>Aggregation Type</a:t>
                      </a:r>
                    </a:p>
                    <a:p>
                      <a:endParaRPr lang="en-IN" dirty="0"/>
                    </a:p>
                  </a:txBody>
                  <a:tcPr/>
                </a:tc>
                <a:tc>
                  <a:txBody>
                    <a:bodyPr/>
                    <a:lstStyle/>
                    <a:p>
                      <a:r>
                        <a:rPr lang="en-US" dirty="0"/>
                        <a:t>Impact</a:t>
                      </a:r>
                      <a:endParaRPr lang="en-IN" dirty="0"/>
                    </a:p>
                  </a:txBody>
                  <a:tcPr/>
                </a:tc>
                <a:extLst>
                  <a:ext uri="{0D108BD9-81ED-4DB2-BD59-A6C34878D82A}">
                    <a16:rowId xmlns:a16="http://schemas.microsoft.com/office/drawing/2014/main" val="1881160248"/>
                  </a:ext>
                </a:extLst>
              </a:tr>
              <a:tr h="370840">
                <a:tc>
                  <a:txBody>
                    <a:bodyPr/>
                    <a:lstStyle/>
                    <a:p>
                      <a:r>
                        <a:rPr lang="en-US" dirty="0"/>
                        <a:t>Aggregation by SKU</a:t>
                      </a:r>
                      <a:endParaRPr lang="en-IN" dirty="0"/>
                    </a:p>
                  </a:txBody>
                  <a:tcPr/>
                </a:tc>
                <a:tc>
                  <a:txBody>
                    <a:bodyPr/>
                    <a:lstStyle/>
                    <a:p>
                      <a:pPr marL="285750" indent="-285750">
                        <a:buFont typeface="Arial" panose="020B0604020202020204" pitchFamily="34" charset="0"/>
                        <a:buChar char="•"/>
                      </a:pPr>
                      <a:r>
                        <a:rPr lang="en-US" dirty="0"/>
                        <a:t>Reduces Variability</a:t>
                      </a:r>
                    </a:p>
                    <a:p>
                      <a:pPr marL="285750" indent="-285750">
                        <a:buFont typeface="Arial" panose="020B0604020202020204" pitchFamily="34" charset="0"/>
                        <a:buChar char="•"/>
                      </a:pPr>
                      <a:r>
                        <a:rPr lang="en-US" dirty="0"/>
                        <a:t>Increases Forecasting Accuracy</a:t>
                      </a:r>
                    </a:p>
                    <a:p>
                      <a:pPr marL="285750" indent="-285750">
                        <a:buFont typeface="Arial" panose="020B0604020202020204" pitchFamily="34" charset="0"/>
                        <a:buChar char="•"/>
                      </a:pPr>
                      <a:r>
                        <a:rPr lang="en-US" dirty="0"/>
                        <a:t>Lowers Safety Stock Requirements</a:t>
                      </a:r>
                    </a:p>
                    <a:p>
                      <a:pPr marL="285750" indent="-285750">
                        <a:buFont typeface="Arial" panose="020B0604020202020204" pitchFamily="34" charset="0"/>
                        <a:buChar char="•"/>
                      </a:pPr>
                      <a:r>
                        <a:rPr lang="en-US" dirty="0"/>
                        <a:t>Example of Parts Commonality</a:t>
                      </a:r>
                    </a:p>
                    <a:p>
                      <a:pPr marL="285750" indent="-285750">
                        <a:buFont typeface="Arial" panose="020B0604020202020204" pitchFamily="34" charset="0"/>
                        <a:buChar char="•"/>
                      </a:pPr>
                      <a:endParaRPr lang="en-IN" dirty="0"/>
                    </a:p>
                  </a:txBody>
                  <a:tcPr/>
                </a:tc>
                <a:extLst>
                  <a:ext uri="{0D108BD9-81ED-4DB2-BD59-A6C34878D82A}">
                    <a16:rowId xmlns:a16="http://schemas.microsoft.com/office/drawing/2014/main" val="3746258013"/>
                  </a:ext>
                </a:extLst>
              </a:tr>
              <a:tr h="370840">
                <a:tc>
                  <a:txBody>
                    <a:bodyPr/>
                    <a:lstStyle/>
                    <a:p>
                      <a:r>
                        <a:rPr lang="en-US" dirty="0"/>
                        <a:t>Aggregation by Location</a:t>
                      </a:r>
                      <a:endParaRPr lang="en-IN" dirty="0"/>
                    </a:p>
                  </a:txBody>
                  <a:tcPr/>
                </a:tc>
                <a:tc>
                  <a:txBody>
                    <a:bodyPr/>
                    <a:lstStyle/>
                    <a:p>
                      <a:pPr marL="285750" indent="-285750">
                        <a:buFont typeface="Arial" panose="020B0604020202020204" pitchFamily="34" charset="0"/>
                        <a:buChar char="•"/>
                      </a:pPr>
                      <a:r>
                        <a:rPr lang="en-US" dirty="0"/>
                        <a:t>Reduces Variability</a:t>
                      </a:r>
                    </a:p>
                    <a:p>
                      <a:pPr marL="285750" indent="-285750">
                        <a:buFont typeface="Arial" panose="020B0604020202020204" pitchFamily="34" charset="0"/>
                        <a:buChar char="•"/>
                      </a:pPr>
                      <a:r>
                        <a:rPr lang="en-US" dirty="0"/>
                        <a:t>Reduces Inventory</a:t>
                      </a:r>
                    </a:p>
                    <a:p>
                      <a:pPr marL="285750" indent="-285750">
                        <a:buFont typeface="Arial" panose="020B0604020202020204" pitchFamily="34" charset="0"/>
                        <a:buChar char="•"/>
                      </a:pPr>
                      <a:r>
                        <a:rPr lang="en-US" dirty="0"/>
                        <a:t>Improves Service Levels</a:t>
                      </a:r>
                    </a:p>
                    <a:p>
                      <a:pPr marL="285750" indent="-285750">
                        <a:buFont typeface="Arial" panose="020B0604020202020204" pitchFamily="34" charset="0"/>
                        <a:buChar char="•"/>
                      </a:pPr>
                      <a:r>
                        <a:rPr lang="en-US" dirty="0"/>
                        <a:t>Risk Pooling improves Forecast accuracy</a:t>
                      </a:r>
                    </a:p>
                    <a:p>
                      <a:pPr marL="285750" indent="-285750">
                        <a:buFont typeface="Arial" panose="020B0604020202020204" pitchFamily="34" charset="0"/>
                        <a:buChar char="•"/>
                      </a:pPr>
                      <a:r>
                        <a:rPr lang="en-US" dirty="0"/>
                        <a:t>E.g. Consolidation of Depots post GST implementation</a:t>
                      </a:r>
                    </a:p>
                    <a:p>
                      <a:pPr marL="285750" indent="-285750">
                        <a:buFont typeface="Arial" panose="020B0604020202020204" pitchFamily="34" charset="0"/>
                        <a:buChar char="•"/>
                      </a:pPr>
                      <a:endParaRPr lang="en-IN" dirty="0"/>
                    </a:p>
                  </a:txBody>
                  <a:tcPr/>
                </a:tc>
                <a:extLst>
                  <a:ext uri="{0D108BD9-81ED-4DB2-BD59-A6C34878D82A}">
                    <a16:rowId xmlns:a16="http://schemas.microsoft.com/office/drawing/2014/main" val="2541406544"/>
                  </a:ext>
                </a:extLst>
              </a:tr>
              <a:tr h="370840">
                <a:tc>
                  <a:txBody>
                    <a:bodyPr/>
                    <a:lstStyle/>
                    <a:p>
                      <a:r>
                        <a:rPr lang="en-US" dirty="0"/>
                        <a:t>Aggregation by Time</a:t>
                      </a:r>
                    </a:p>
                  </a:txBody>
                  <a:tcPr/>
                </a:tc>
                <a:tc>
                  <a:txBody>
                    <a:bodyPr/>
                    <a:lstStyle/>
                    <a:p>
                      <a:pPr marL="285750" indent="-285750">
                        <a:buFont typeface="Arial" panose="020B0604020202020204" pitchFamily="34" charset="0"/>
                        <a:buChar char="•"/>
                      </a:pPr>
                      <a:r>
                        <a:rPr lang="en-US" dirty="0"/>
                        <a:t>The Time bucket used should match the situation</a:t>
                      </a:r>
                    </a:p>
                    <a:p>
                      <a:pPr marL="285750" indent="-285750">
                        <a:buFont typeface="Arial" panose="020B0604020202020204" pitchFamily="34" charset="0"/>
                        <a:buChar char="•"/>
                      </a:pPr>
                      <a:r>
                        <a:rPr lang="en-US" dirty="0"/>
                        <a:t>Lower variability for longer time buckets and hence better forecast accuracy</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870160539"/>
                  </a:ext>
                </a:extLst>
              </a:tr>
            </a:tbl>
          </a:graphicData>
        </a:graphic>
      </p:graphicFrame>
    </p:spTree>
    <p:extLst>
      <p:ext uri="{BB962C8B-B14F-4D97-AF65-F5344CB8AC3E}">
        <p14:creationId xmlns:p14="http://schemas.microsoft.com/office/powerpoint/2010/main" val="2488001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BB876-B8AB-0F28-664A-DE224C580AD5}"/>
            </a:ext>
          </a:extLst>
        </p:cNvPr>
        <p:cNvGrpSpPr/>
        <p:nvPr/>
      </p:nvGrpSpPr>
      <p:grpSpPr>
        <a:xfrm>
          <a:off x="0" y="0"/>
          <a:ext cx="0" cy="0"/>
          <a:chOff x="0" y="0"/>
          <a:chExt cx="0" cy="0"/>
        </a:xfrm>
      </p:grpSpPr>
      <p:sp>
        <p:nvSpPr>
          <p:cNvPr id="6" name="Title 4">
            <a:extLst>
              <a:ext uri="{FF2B5EF4-FFF2-40B4-BE49-F238E27FC236}">
                <a16:creationId xmlns:a16="http://schemas.microsoft.com/office/drawing/2014/main" id="{6B2BE1D8-21F8-903B-3FB5-DABA7E1A6746}"/>
              </a:ext>
            </a:extLst>
          </p:cNvPr>
          <p:cNvSpPr txBox="1">
            <a:spLocks/>
          </p:cNvSpPr>
          <p:nvPr/>
        </p:nvSpPr>
        <p:spPr>
          <a:xfrm>
            <a:off x="626053" y="2278790"/>
            <a:ext cx="10939894" cy="122641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3200" b="1" dirty="0">
                <a:latin typeface="+mn-lt"/>
                <a:cs typeface="Arial" panose="020B0604020202020204" pitchFamily="34" charset="0"/>
              </a:rPr>
              <a:t>Train to Gain </a:t>
            </a:r>
          </a:p>
          <a:p>
            <a:pPr algn="l">
              <a:lnSpc>
                <a:spcPct val="150000"/>
              </a:lnSpc>
            </a:pPr>
            <a:r>
              <a:rPr lang="en-US" sz="3200" dirty="0">
                <a:latin typeface="+mn-lt"/>
                <a:cs typeface="Arial" panose="020B0604020202020204" pitchFamily="34" charset="0"/>
              </a:rPr>
              <a:t>Exclusive Case Studies on Supply Chain Management </a:t>
            </a:r>
          </a:p>
        </p:txBody>
      </p:sp>
      <p:pic>
        <p:nvPicPr>
          <p:cNvPr id="8" name="Picture 7">
            <a:extLst>
              <a:ext uri="{FF2B5EF4-FFF2-40B4-BE49-F238E27FC236}">
                <a16:creationId xmlns:a16="http://schemas.microsoft.com/office/drawing/2014/main" id="{56BC4C3D-284A-401F-C2E7-1A97AA85012C}"/>
              </a:ext>
            </a:extLst>
          </p:cNvPr>
          <p:cNvPicPr/>
          <p:nvPr/>
        </p:nvPicPr>
        <p:blipFill>
          <a:blip r:embed="rId2">
            <a:extLst>
              <a:ext uri="{28A0092B-C50C-407E-A947-70E740481C1C}">
                <a14:useLocalDpi xmlns:a14="http://schemas.microsoft.com/office/drawing/2010/main" val="0"/>
              </a:ext>
            </a:extLst>
          </a:blip>
          <a:stretch>
            <a:fillRect/>
          </a:stretch>
        </p:blipFill>
        <p:spPr>
          <a:xfrm>
            <a:off x="8719144" y="327899"/>
            <a:ext cx="3297394" cy="663993"/>
          </a:xfrm>
          <a:prstGeom prst="rect">
            <a:avLst/>
          </a:prstGeom>
        </p:spPr>
      </p:pic>
    </p:spTree>
    <p:extLst>
      <p:ext uri="{BB962C8B-B14F-4D97-AF65-F5344CB8AC3E}">
        <p14:creationId xmlns:p14="http://schemas.microsoft.com/office/powerpoint/2010/main" val="73715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5EBB6-3B74-FDAB-505F-1D31C83D3B13}"/>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9B20FB12-18EF-86C3-10F8-DA6F1D46093F}"/>
              </a:ext>
            </a:extLst>
          </p:cNvPr>
          <p:cNvSpPr txBox="1"/>
          <p:nvPr/>
        </p:nvSpPr>
        <p:spPr>
          <a:xfrm>
            <a:off x="166595" y="20032"/>
            <a:ext cx="7420747" cy="461665"/>
          </a:xfrm>
          <a:prstGeom prst="rect">
            <a:avLst/>
          </a:prstGeom>
          <a:noFill/>
        </p:spPr>
        <p:txBody>
          <a:bodyPr wrap="square" rtlCol="0">
            <a:spAutoFit/>
          </a:bodyPr>
          <a:lstStyle/>
          <a:p>
            <a:r>
              <a:rPr lang="en-US" sz="2400" b="1" dirty="0">
                <a:cs typeface="Calibri" panose="020F0502020204030204" pitchFamily="34" charset="0"/>
              </a:rPr>
              <a:t>Exclusive Case Studies on Supply Chain Management</a:t>
            </a:r>
          </a:p>
        </p:txBody>
      </p:sp>
      <p:pic>
        <p:nvPicPr>
          <p:cNvPr id="3" name="Picture 2">
            <a:extLst>
              <a:ext uri="{FF2B5EF4-FFF2-40B4-BE49-F238E27FC236}">
                <a16:creationId xmlns:a16="http://schemas.microsoft.com/office/drawing/2014/main" id="{9D74A2D5-282D-2A5C-1FA0-D161CEC63C59}"/>
              </a:ext>
            </a:extLst>
          </p:cNvPr>
          <p:cNvPicPr/>
          <p:nvPr/>
        </p:nvPicPr>
        <p:blipFill>
          <a:blip r:embed="rId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pic>
        <p:nvPicPr>
          <p:cNvPr id="5" name="Picture 4">
            <a:extLst>
              <a:ext uri="{FF2B5EF4-FFF2-40B4-BE49-F238E27FC236}">
                <a16:creationId xmlns:a16="http://schemas.microsoft.com/office/drawing/2014/main" id="{C7345A8A-A5C0-A186-977F-F2F9CA5ED9B0}"/>
              </a:ext>
            </a:extLst>
          </p:cNvPr>
          <p:cNvPicPr>
            <a:picLocks noChangeAspect="1"/>
          </p:cNvPicPr>
          <p:nvPr/>
        </p:nvPicPr>
        <p:blipFill>
          <a:blip r:embed="rId3">
            <a:extLst>
              <a:ext uri="{28A0092B-C50C-407E-A947-70E740481C1C}">
                <a14:useLocalDpi xmlns:a14="http://schemas.microsoft.com/office/drawing/2010/main" val="0"/>
              </a:ext>
            </a:extLst>
          </a:blip>
          <a:srcRect l="6786" t="3809" r="5893" b="3809"/>
          <a:stretch/>
        </p:blipFill>
        <p:spPr>
          <a:xfrm>
            <a:off x="446315" y="481697"/>
            <a:ext cx="9448800" cy="5622906"/>
          </a:xfrm>
          <a:prstGeom prst="rect">
            <a:avLst/>
          </a:prstGeom>
        </p:spPr>
      </p:pic>
    </p:spTree>
    <p:extLst>
      <p:ext uri="{BB962C8B-B14F-4D97-AF65-F5344CB8AC3E}">
        <p14:creationId xmlns:p14="http://schemas.microsoft.com/office/powerpoint/2010/main" val="2970392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DC840-9AB4-CC70-997F-6C275226ABAE}"/>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B787ABDE-4013-7ED3-EB7A-362E8C68A635}"/>
              </a:ext>
            </a:extLst>
          </p:cNvPr>
          <p:cNvSpPr txBox="1"/>
          <p:nvPr/>
        </p:nvSpPr>
        <p:spPr>
          <a:xfrm>
            <a:off x="166595" y="20032"/>
            <a:ext cx="5431772" cy="461665"/>
          </a:xfrm>
          <a:prstGeom prst="rect">
            <a:avLst/>
          </a:prstGeom>
          <a:noFill/>
        </p:spPr>
        <p:txBody>
          <a:bodyPr wrap="square" rtlCol="0">
            <a:spAutoFit/>
          </a:bodyPr>
          <a:lstStyle/>
          <a:p>
            <a:r>
              <a:rPr lang="en-US" sz="2400" b="1" dirty="0">
                <a:cs typeface="Calibri" panose="020F0502020204030204" pitchFamily="34" charset="0"/>
              </a:rPr>
              <a:t>Supply Chain Terms Made Simple : eBook</a:t>
            </a:r>
          </a:p>
        </p:txBody>
      </p:sp>
      <p:pic>
        <p:nvPicPr>
          <p:cNvPr id="3" name="Picture 2">
            <a:extLst>
              <a:ext uri="{FF2B5EF4-FFF2-40B4-BE49-F238E27FC236}">
                <a16:creationId xmlns:a16="http://schemas.microsoft.com/office/drawing/2014/main" id="{E67F546A-A272-4B8E-8D82-CEF3524DBD81}"/>
              </a:ext>
            </a:extLst>
          </p:cNvPr>
          <p:cNvPicPr/>
          <p:nvPr/>
        </p:nvPicPr>
        <p:blipFill>
          <a:blip r:embed="rId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7" name="Title 1">
            <a:extLst>
              <a:ext uri="{FF2B5EF4-FFF2-40B4-BE49-F238E27FC236}">
                <a16:creationId xmlns:a16="http://schemas.microsoft.com/office/drawing/2014/main" id="{C1AA9442-5FBD-F215-5805-CE8053378636}"/>
              </a:ext>
            </a:extLst>
          </p:cNvPr>
          <p:cNvSpPr txBox="1">
            <a:spLocks/>
          </p:cNvSpPr>
          <p:nvPr/>
        </p:nvSpPr>
        <p:spPr>
          <a:xfrm>
            <a:off x="5889173" y="52345"/>
            <a:ext cx="1595535" cy="397037"/>
          </a:xfrm>
          <a:prstGeom prst="rect">
            <a:avLst/>
          </a:prstGeom>
          <a:noFill/>
          <a:effectLst/>
        </p:spPr>
        <p:txBody>
          <a:bodyPr vert="horz" wrap="square" lIns="0" tIns="45720" rIns="0" bIns="45720" rtlCol="0" anchor="b" anchorCtr="0">
            <a:noAutofit/>
          </a:bodyPr>
          <a:lstStyle>
            <a:lvl1pPr algn="l" defTabSz="914400" rtl="0" eaLnBrk="1" latinLnBrk="0" hangingPunct="1">
              <a:spcBef>
                <a:spcPct val="0"/>
              </a:spcBef>
              <a:buNone/>
              <a:defRPr sz="2400" b="1" kern="1200">
                <a:solidFill>
                  <a:schemeClr val="tx2"/>
                </a:solidFill>
                <a:latin typeface="+mj-lt"/>
                <a:ea typeface="+mj-ea"/>
                <a:cs typeface="+mj-cs"/>
              </a:defRPr>
            </a:lvl1pPr>
          </a:lstStyle>
          <a:p>
            <a:r>
              <a:rPr lang="en-US" sz="1800" b="0" dirty="0">
                <a:solidFill>
                  <a:schemeClr val="tx1"/>
                </a:solidFill>
                <a:latin typeface="+mn-lt"/>
              </a:rPr>
              <a:t>23-May-2025</a:t>
            </a:r>
          </a:p>
        </p:txBody>
      </p:sp>
      <p:pic>
        <p:nvPicPr>
          <p:cNvPr id="5" name="Picture 4">
            <a:extLst>
              <a:ext uri="{FF2B5EF4-FFF2-40B4-BE49-F238E27FC236}">
                <a16:creationId xmlns:a16="http://schemas.microsoft.com/office/drawing/2014/main" id="{41E7451A-E027-6C7B-9742-5BBEEF155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016" y="525612"/>
            <a:ext cx="4446266" cy="6312356"/>
          </a:xfrm>
          <a:prstGeom prst="rect">
            <a:avLst/>
          </a:prstGeom>
          <a:ln>
            <a:solidFill>
              <a:schemeClr val="tx2"/>
            </a:solidFill>
          </a:ln>
        </p:spPr>
      </p:pic>
      <p:pic>
        <p:nvPicPr>
          <p:cNvPr id="4" name="Picture 3">
            <a:extLst>
              <a:ext uri="{FF2B5EF4-FFF2-40B4-BE49-F238E27FC236}">
                <a16:creationId xmlns:a16="http://schemas.microsoft.com/office/drawing/2014/main" id="{C8E5CFBA-EC93-3297-77C2-B17CAAB9E0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282" y="525612"/>
            <a:ext cx="4461167" cy="6332388"/>
          </a:xfrm>
          <a:prstGeom prst="rect">
            <a:avLst/>
          </a:prstGeom>
        </p:spPr>
      </p:pic>
    </p:spTree>
    <p:extLst>
      <p:ext uri="{BB962C8B-B14F-4D97-AF65-F5344CB8AC3E}">
        <p14:creationId xmlns:p14="http://schemas.microsoft.com/office/powerpoint/2010/main" val="3326128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
          <p:cNvSpPr txBox="1">
            <a:spLocks noGrp="1"/>
          </p:cNvSpPr>
          <p:nvPr>
            <p:ph type="title"/>
          </p:nvPr>
        </p:nvSpPr>
        <p:spPr>
          <a:xfrm>
            <a:off x="190500" y="107950"/>
            <a:ext cx="11163300" cy="5730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4E5C"/>
              </a:buClr>
              <a:buSzPts val="2400"/>
              <a:buFont typeface="Calibri"/>
              <a:buNone/>
            </a:pPr>
            <a:r>
              <a:rPr lang="en-US" dirty="0">
                <a:solidFill>
                  <a:srgbClr val="084E5C"/>
                </a:solidFill>
                <a:latin typeface="+mn-lt"/>
              </a:rPr>
              <a:t>Increasing economic and political uncertainties and changing expectations of stakeholders…</a:t>
            </a:r>
            <a:endParaRPr dirty="0">
              <a:latin typeface="+mn-lt"/>
            </a:endParaRPr>
          </a:p>
        </p:txBody>
      </p:sp>
      <p:pic>
        <p:nvPicPr>
          <p:cNvPr id="86" name="Google Shape;86;p1"/>
          <p:cNvPicPr preferRelativeResize="0"/>
          <p:nvPr/>
        </p:nvPicPr>
        <p:blipFill rotWithShape="1">
          <a:blip r:embed="rId3">
            <a:alphaModFix/>
          </a:blip>
          <a:srcRect/>
          <a:stretch/>
        </p:blipFill>
        <p:spPr>
          <a:xfrm>
            <a:off x="299046" y="4498069"/>
            <a:ext cx="2126350" cy="1478478"/>
          </a:xfrm>
          <a:prstGeom prst="rect">
            <a:avLst/>
          </a:prstGeom>
          <a:noFill/>
          <a:ln>
            <a:noFill/>
          </a:ln>
        </p:spPr>
      </p:pic>
      <p:sp>
        <p:nvSpPr>
          <p:cNvPr id="87" name="Google Shape;87;p1"/>
          <p:cNvSpPr txBox="1"/>
          <p:nvPr/>
        </p:nvSpPr>
        <p:spPr>
          <a:xfrm>
            <a:off x="137722" y="2475385"/>
            <a:ext cx="2268000" cy="23083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Business shocks</a:t>
            </a:r>
            <a:endParaRPr sz="1500" b="1" i="0" u="none" strike="noStrike" cap="none">
              <a:solidFill>
                <a:schemeClr val="dk1"/>
              </a:solidFill>
              <a:latin typeface="Calibri"/>
              <a:ea typeface="Calibri"/>
              <a:cs typeface="Calibri"/>
              <a:sym typeface="Calibri"/>
            </a:endParaRPr>
          </a:p>
        </p:txBody>
      </p:sp>
      <p:sp>
        <p:nvSpPr>
          <p:cNvPr id="88" name="Google Shape;88;p1"/>
          <p:cNvSpPr txBox="1"/>
          <p:nvPr/>
        </p:nvSpPr>
        <p:spPr>
          <a:xfrm>
            <a:off x="210471" y="2775345"/>
            <a:ext cx="2303500" cy="1313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More frequent business shocks due to interplay of climate change, pandemics, geo-political tensions.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Recent conflicts in easter Europe and the Middle East has disrupted global supply chains significantly</a:t>
            </a:r>
            <a:endParaRPr sz="1400" b="0" i="0" u="none" strike="noStrike" cap="none">
              <a:solidFill>
                <a:srgbClr val="000000"/>
              </a:solidFill>
              <a:latin typeface="Arial"/>
              <a:ea typeface="Arial"/>
              <a:cs typeface="Arial"/>
              <a:sym typeface="Arial"/>
            </a:endParaRPr>
          </a:p>
        </p:txBody>
      </p:sp>
      <p:grpSp>
        <p:nvGrpSpPr>
          <p:cNvPr id="89" name="Google Shape;89;p1"/>
          <p:cNvGrpSpPr/>
          <p:nvPr/>
        </p:nvGrpSpPr>
        <p:grpSpPr>
          <a:xfrm>
            <a:off x="152970" y="694167"/>
            <a:ext cx="11345838" cy="1688099"/>
            <a:chOff x="-68907" y="1005624"/>
            <a:chExt cx="11530419" cy="1715562"/>
          </a:xfrm>
        </p:grpSpPr>
        <p:grpSp>
          <p:nvGrpSpPr>
            <p:cNvPr id="90" name="Google Shape;90;p1"/>
            <p:cNvGrpSpPr/>
            <p:nvPr/>
          </p:nvGrpSpPr>
          <p:grpSpPr>
            <a:xfrm>
              <a:off x="333897" y="1465914"/>
              <a:ext cx="10510255" cy="683723"/>
              <a:chOff x="333897" y="1465914"/>
              <a:chExt cx="10510255" cy="683723"/>
            </a:xfrm>
          </p:grpSpPr>
          <p:cxnSp>
            <p:nvCxnSpPr>
              <p:cNvPr id="91" name="Google Shape;91;p1"/>
              <p:cNvCxnSpPr/>
              <p:nvPr/>
            </p:nvCxnSpPr>
            <p:spPr>
              <a:xfrm>
                <a:off x="333897" y="1465914"/>
                <a:ext cx="1160187" cy="657379"/>
              </a:xfrm>
              <a:prstGeom prst="straightConnector1">
                <a:avLst/>
              </a:prstGeom>
              <a:noFill/>
              <a:ln w="152400" cap="flat" cmpd="sng">
                <a:solidFill>
                  <a:srgbClr val="1C6782"/>
                </a:solidFill>
                <a:prstDash val="solid"/>
                <a:miter lim="800000"/>
                <a:headEnd type="none" w="sm" len="sm"/>
                <a:tailEnd type="none" w="sm" len="sm"/>
              </a:ln>
            </p:spPr>
          </p:cxnSp>
          <p:cxnSp>
            <p:nvCxnSpPr>
              <p:cNvPr id="92" name="Google Shape;92;p1"/>
              <p:cNvCxnSpPr/>
              <p:nvPr/>
            </p:nvCxnSpPr>
            <p:spPr>
              <a:xfrm>
                <a:off x="2671414" y="1465914"/>
                <a:ext cx="1160187" cy="657379"/>
              </a:xfrm>
              <a:prstGeom prst="straightConnector1">
                <a:avLst/>
              </a:prstGeom>
              <a:noFill/>
              <a:ln w="152400" cap="flat" cmpd="sng">
                <a:solidFill>
                  <a:srgbClr val="1C6782"/>
                </a:solidFill>
                <a:prstDash val="solid"/>
                <a:miter lim="800000"/>
                <a:headEnd type="none" w="sm" len="sm"/>
                <a:tailEnd type="none" w="sm" len="sm"/>
              </a:ln>
            </p:spPr>
          </p:cxnSp>
          <p:cxnSp>
            <p:nvCxnSpPr>
              <p:cNvPr id="93" name="Google Shape;93;p1"/>
              <p:cNvCxnSpPr/>
              <p:nvPr/>
            </p:nvCxnSpPr>
            <p:spPr>
              <a:xfrm>
                <a:off x="5008931" y="1465914"/>
                <a:ext cx="1160187" cy="657379"/>
              </a:xfrm>
              <a:prstGeom prst="straightConnector1">
                <a:avLst/>
              </a:prstGeom>
              <a:noFill/>
              <a:ln w="152400" cap="flat" cmpd="sng">
                <a:solidFill>
                  <a:srgbClr val="1C6782"/>
                </a:solidFill>
                <a:prstDash val="solid"/>
                <a:miter lim="800000"/>
                <a:headEnd type="none" w="sm" len="sm"/>
                <a:tailEnd type="none" w="sm" len="sm"/>
              </a:ln>
            </p:spPr>
          </p:cxnSp>
          <p:cxnSp>
            <p:nvCxnSpPr>
              <p:cNvPr id="94" name="Google Shape;94;p1"/>
              <p:cNvCxnSpPr/>
              <p:nvPr/>
            </p:nvCxnSpPr>
            <p:spPr>
              <a:xfrm>
                <a:off x="7346448" y="1465914"/>
                <a:ext cx="1160187" cy="657379"/>
              </a:xfrm>
              <a:prstGeom prst="straightConnector1">
                <a:avLst/>
              </a:prstGeom>
              <a:noFill/>
              <a:ln w="152400" cap="flat" cmpd="sng">
                <a:solidFill>
                  <a:srgbClr val="1C6782"/>
                </a:solidFill>
                <a:prstDash val="solid"/>
                <a:miter lim="800000"/>
                <a:headEnd type="none" w="sm" len="sm"/>
                <a:tailEnd type="none" w="sm" len="sm"/>
              </a:ln>
            </p:spPr>
          </p:cxnSp>
          <p:cxnSp>
            <p:nvCxnSpPr>
              <p:cNvPr id="95" name="Google Shape;95;p1"/>
              <p:cNvCxnSpPr/>
              <p:nvPr/>
            </p:nvCxnSpPr>
            <p:spPr>
              <a:xfrm>
                <a:off x="9683965" y="1465914"/>
                <a:ext cx="1160187" cy="657379"/>
              </a:xfrm>
              <a:prstGeom prst="straightConnector1">
                <a:avLst/>
              </a:prstGeom>
              <a:noFill/>
              <a:ln w="152400" cap="flat" cmpd="sng">
                <a:solidFill>
                  <a:srgbClr val="1C6782"/>
                </a:solidFill>
                <a:prstDash val="solid"/>
                <a:miter lim="800000"/>
                <a:headEnd type="none" w="sm" len="sm"/>
                <a:tailEnd type="none" w="sm" len="sm"/>
              </a:ln>
            </p:spPr>
          </p:cxnSp>
          <p:cxnSp>
            <p:nvCxnSpPr>
              <p:cNvPr id="96" name="Google Shape;96;p1"/>
              <p:cNvCxnSpPr/>
              <p:nvPr/>
            </p:nvCxnSpPr>
            <p:spPr>
              <a:xfrm rot="10800000" flipH="1">
                <a:off x="1548500" y="1476009"/>
                <a:ext cx="1102706" cy="673628"/>
              </a:xfrm>
              <a:prstGeom prst="straightConnector1">
                <a:avLst/>
              </a:prstGeom>
              <a:noFill/>
              <a:ln w="152400" cap="flat" cmpd="sng">
                <a:solidFill>
                  <a:srgbClr val="1C6782"/>
                </a:solidFill>
                <a:prstDash val="solid"/>
                <a:miter lim="800000"/>
                <a:headEnd type="none" w="sm" len="sm"/>
                <a:tailEnd type="none" w="sm" len="sm"/>
              </a:ln>
            </p:spPr>
          </p:cxnSp>
          <p:cxnSp>
            <p:nvCxnSpPr>
              <p:cNvPr id="97" name="Google Shape;97;p1"/>
              <p:cNvCxnSpPr/>
              <p:nvPr/>
            </p:nvCxnSpPr>
            <p:spPr>
              <a:xfrm rot="10800000" flipH="1">
                <a:off x="3909738" y="1476009"/>
                <a:ext cx="1102706" cy="673628"/>
              </a:xfrm>
              <a:prstGeom prst="straightConnector1">
                <a:avLst/>
              </a:prstGeom>
              <a:noFill/>
              <a:ln w="152400" cap="flat" cmpd="sng">
                <a:solidFill>
                  <a:srgbClr val="1C6782"/>
                </a:solidFill>
                <a:prstDash val="solid"/>
                <a:miter lim="800000"/>
                <a:headEnd type="none" w="sm" len="sm"/>
                <a:tailEnd type="none" w="sm" len="sm"/>
              </a:ln>
            </p:spPr>
          </p:cxnSp>
          <p:cxnSp>
            <p:nvCxnSpPr>
              <p:cNvPr id="98" name="Google Shape;98;p1"/>
              <p:cNvCxnSpPr/>
              <p:nvPr/>
            </p:nvCxnSpPr>
            <p:spPr>
              <a:xfrm rot="10800000" flipH="1">
                <a:off x="6270976" y="1476009"/>
                <a:ext cx="1102706" cy="673628"/>
              </a:xfrm>
              <a:prstGeom prst="straightConnector1">
                <a:avLst/>
              </a:prstGeom>
              <a:noFill/>
              <a:ln w="152400" cap="flat" cmpd="sng">
                <a:solidFill>
                  <a:srgbClr val="1C6782"/>
                </a:solidFill>
                <a:prstDash val="solid"/>
                <a:miter lim="800000"/>
                <a:headEnd type="none" w="sm" len="sm"/>
                <a:tailEnd type="none" w="sm" len="sm"/>
              </a:ln>
            </p:spPr>
          </p:cxnSp>
          <p:cxnSp>
            <p:nvCxnSpPr>
              <p:cNvPr id="99" name="Google Shape;99;p1"/>
              <p:cNvCxnSpPr/>
              <p:nvPr/>
            </p:nvCxnSpPr>
            <p:spPr>
              <a:xfrm rot="10800000" flipH="1">
                <a:off x="8632213" y="1476009"/>
                <a:ext cx="1102706" cy="673628"/>
              </a:xfrm>
              <a:prstGeom prst="straightConnector1">
                <a:avLst/>
              </a:prstGeom>
              <a:noFill/>
              <a:ln w="152400" cap="flat" cmpd="sng">
                <a:solidFill>
                  <a:srgbClr val="1C6782"/>
                </a:solidFill>
                <a:prstDash val="solid"/>
                <a:miter lim="800000"/>
                <a:headEnd type="none" w="sm" len="sm"/>
                <a:tailEnd type="none" w="sm" len="sm"/>
              </a:ln>
            </p:spPr>
          </p:cxnSp>
        </p:grpSp>
        <p:grpSp>
          <p:nvGrpSpPr>
            <p:cNvPr id="100" name="Google Shape;100;p1"/>
            <p:cNvGrpSpPr/>
            <p:nvPr/>
          </p:nvGrpSpPr>
          <p:grpSpPr>
            <a:xfrm rot="2910112">
              <a:off x="9363172" y="1135327"/>
              <a:ext cx="618765" cy="604720"/>
              <a:chOff x="0" y="0"/>
              <a:chExt cx="967158" cy="945205"/>
            </a:xfrm>
          </p:grpSpPr>
          <p:sp>
            <p:nvSpPr>
              <p:cNvPr id="101" name="Google Shape;101;p1"/>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2" name="Google Shape;102;p1"/>
              <p:cNvSpPr txBox="1"/>
              <p:nvPr/>
            </p:nvSpPr>
            <p:spPr>
              <a:xfrm>
                <a:off x="90671" y="40988"/>
                <a:ext cx="785816" cy="815604"/>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grpSp>
        <p:grpSp>
          <p:nvGrpSpPr>
            <p:cNvPr id="103" name="Google Shape;103;p1"/>
            <p:cNvGrpSpPr/>
            <p:nvPr/>
          </p:nvGrpSpPr>
          <p:grpSpPr>
            <a:xfrm rot="2910112">
              <a:off x="7035670" y="1199404"/>
              <a:ext cx="618765" cy="604720"/>
              <a:chOff x="0" y="0"/>
              <a:chExt cx="967158" cy="945205"/>
            </a:xfrm>
          </p:grpSpPr>
          <p:sp>
            <p:nvSpPr>
              <p:cNvPr id="104" name="Google Shape;104;p1"/>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5" name="Google Shape;105;p1"/>
              <p:cNvSpPr txBox="1"/>
              <p:nvPr/>
            </p:nvSpPr>
            <p:spPr>
              <a:xfrm>
                <a:off x="90671" y="31463"/>
                <a:ext cx="785816" cy="825129"/>
              </a:xfrm>
              <a:prstGeom prst="rect">
                <a:avLst/>
              </a:prstGeom>
              <a:noFill/>
              <a:ln>
                <a:noFill/>
              </a:ln>
            </p:spPr>
            <p:txBody>
              <a:bodyPr spcFirstLastPara="1" wrap="square" lIns="50800" tIns="50800" rIns="50800" bIns="50800" anchor="ctr" anchorCtr="0">
                <a:noAutofit/>
              </a:bodyPr>
              <a:lstStyle/>
              <a:p>
                <a:pPr marL="0" marR="0" lvl="0" indent="0" algn="ctr" rtl="0">
                  <a:lnSpc>
                    <a:spcPct val="140015"/>
                  </a:lnSpc>
                  <a:spcBef>
                    <a:spcPts val="0"/>
                  </a:spcBef>
                  <a:spcAft>
                    <a:spcPts val="0"/>
                  </a:spcAft>
                  <a:buClr>
                    <a:srgbClr val="2B622C"/>
                  </a:buClr>
                  <a:buSzPts val="2599"/>
                  <a:buFont typeface="Arial"/>
                  <a:buNone/>
                </a:pPr>
                <a:r>
                  <a:rPr lang="en-US" sz="2599" b="0" i="0" u="none" strike="noStrike" cap="none">
                    <a:solidFill>
                      <a:srgbClr val="2B622C"/>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grpSp>
        <p:grpSp>
          <p:nvGrpSpPr>
            <p:cNvPr id="106" name="Google Shape;106;p1"/>
            <p:cNvGrpSpPr/>
            <p:nvPr/>
          </p:nvGrpSpPr>
          <p:grpSpPr>
            <a:xfrm rot="2910112">
              <a:off x="4708169" y="1199404"/>
              <a:ext cx="618765" cy="604720"/>
              <a:chOff x="0" y="0"/>
              <a:chExt cx="967158" cy="945205"/>
            </a:xfrm>
          </p:grpSpPr>
          <p:sp>
            <p:nvSpPr>
              <p:cNvPr id="107" name="Google Shape;107;p1"/>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8" name="Google Shape;108;p1"/>
              <p:cNvSpPr txBox="1"/>
              <p:nvPr/>
            </p:nvSpPr>
            <p:spPr>
              <a:xfrm>
                <a:off x="90671" y="40988"/>
                <a:ext cx="785816" cy="815604"/>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grpSp>
        <p:grpSp>
          <p:nvGrpSpPr>
            <p:cNvPr id="109" name="Google Shape;109;p1"/>
            <p:cNvGrpSpPr/>
            <p:nvPr/>
          </p:nvGrpSpPr>
          <p:grpSpPr>
            <a:xfrm rot="2910112">
              <a:off x="2380668" y="1199404"/>
              <a:ext cx="618765" cy="604720"/>
              <a:chOff x="-90140" y="-78513"/>
              <a:chExt cx="967158" cy="945205"/>
            </a:xfrm>
          </p:grpSpPr>
          <p:sp>
            <p:nvSpPr>
              <p:cNvPr id="110" name="Google Shape;110;p1"/>
              <p:cNvSpPr/>
              <p:nvPr/>
            </p:nvSpPr>
            <p:spPr>
              <a:xfrm>
                <a:off x="-90140" y="-78513"/>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1" name="Google Shape;111;p1"/>
              <p:cNvSpPr txBox="1"/>
              <p:nvPr/>
            </p:nvSpPr>
            <p:spPr>
              <a:xfrm>
                <a:off x="90671" y="40988"/>
                <a:ext cx="785816" cy="815604"/>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grpSp>
        <p:grpSp>
          <p:nvGrpSpPr>
            <p:cNvPr id="112" name="Google Shape;112;p1"/>
            <p:cNvGrpSpPr/>
            <p:nvPr/>
          </p:nvGrpSpPr>
          <p:grpSpPr>
            <a:xfrm rot="2910112">
              <a:off x="53167" y="1173649"/>
              <a:ext cx="618765" cy="604720"/>
              <a:chOff x="0" y="0"/>
              <a:chExt cx="967158" cy="945205"/>
            </a:xfrm>
          </p:grpSpPr>
          <p:sp>
            <p:nvSpPr>
              <p:cNvPr id="113" name="Google Shape;113;p1"/>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4" name="Google Shape;114;p1"/>
              <p:cNvSpPr txBox="1"/>
              <p:nvPr/>
            </p:nvSpPr>
            <p:spPr>
              <a:xfrm>
                <a:off x="90671" y="40988"/>
                <a:ext cx="785816" cy="815604"/>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grpSp>
        <p:grpSp>
          <p:nvGrpSpPr>
            <p:cNvPr id="115" name="Google Shape;115;p1"/>
            <p:cNvGrpSpPr/>
            <p:nvPr/>
          </p:nvGrpSpPr>
          <p:grpSpPr>
            <a:xfrm>
              <a:off x="971454" y="1591651"/>
              <a:ext cx="1067149" cy="1067149"/>
              <a:chOff x="1379825" y="1618359"/>
              <a:chExt cx="1490199" cy="1490199"/>
            </a:xfrm>
          </p:grpSpPr>
          <p:grpSp>
            <p:nvGrpSpPr>
              <p:cNvPr id="116" name="Google Shape;116;p1"/>
              <p:cNvGrpSpPr/>
              <p:nvPr/>
            </p:nvGrpSpPr>
            <p:grpSpPr>
              <a:xfrm rot="2910112">
                <a:off x="1597074" y="1835608"/>
                <a:ext cx="1055701" cy="1055701"/>
                <a:chOff x="0" y="0"/>
                <a:chExt cx="812800" cy="812800"/>
              </a:xfrm>
            </p:grpSpPr>
            <p:sp>
              <p:nvSpPr>
                <p:cNvPr id="117" name="Google Shape;117;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 name="Google Shape;118;p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19" name="Google Shape;119;p1"/>
              <p:cNvSpPr/>
              <p:nvPr/>
            </p:nvSpPr>
            <p:spPr>
              <a:xfrm>
                <a:off x="1761543" y="1976573"/>
                <a:ext cx="726762" cy="738852"/>
              </a:xfrm>
              <a:custGeom>
                <a:avLst/>
                <a:gdLst/>
                <a:ahLst/>
                <a:cxnLst/>
                <a:rect l="l" t="t" r="r" b="b"/>
                <a:pathLst>
                  <a:path w="1216800" h="1237042" extrusionOk="0">
                    <a:moveTo>
                      <a:pt x="0" y="0"/>
                    </a:moveTo>
                    <a:lnTo>
                      <a:pt x="1216799" y="0"/>
                    </a:lnTo>
                    <a:lnTo>
                      <a:pt x="1216799" y="1237042"/>
                    </a:lnTo>
                    <a:lnTo>
                      <a:pt x="0" y="123704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20" name="Google Shape;120;p1"/>
            <p:cNvGrpSpPr/>
            <p:nvPr/>
          </p:nvGrpSpPr>
          <p:grpSpPr>
            <a:xfrm>
              <a:off x="3327181" y="1654037"/>
              <a:ext cx="1067149" cy="1067149"/>
              <a:chOff x="3555081" y="1592363"/>
              <a:chExt cx="1490199" cy="1490199"/>
            </a:xfrm>
          </p:grpSpPr>
          <p:grpSp>
            <p:nvGrpSpPr>
              <p:cNvPr id="121" name="Google Shape;121;p1"/>
              <p:cNvGrpSpPr/>
              <p:nvPr/>
            </p:nvGrpSpPr>
            <p:grpSpPr>
              <a:xfrm rot="2910112">
                <a:off x="3772330" y="1809612"/>
                <a:ext cx="1055701" cy="1055701"/>
                <a:chOff x="0" y="0"/>
                <a:chExt cx="812800" cy="812800"/>
              </a:xfrm>
            </p:grpSpPr>
            <p:sp>
              <p:nvSpPr>
                <p:cNvPr id="122" name="Google Shape;122;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3" name="Google Shape;123;p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24" name="Google Shape;124;p1"/>
              <p:cNvSpPr/>
              <p:nvPr/>
            </p:nvSpPr>
            <p:spPr>
              <a:xfrm>
                <a:off x="3952885" y="1949713"/>
                <a:ext cx="745415" cy="708821"/>
              </a:xfrm>
              <a:custGeom>
                <a:avLst/>
                <a:gdLst/>
                <a:ahLst/>
                <a:cxnLst/>
                <a:rect l="l" t="t" r="r" b="b"/>
                <a:pathLst>
                  <a:path w="1248030" h="1186763" extrusionOk="0">
                    <a:moveTo>
                      <a:pt x="0" y="0"/>
                    </a:moveTo>
                    <a:lnTo>
                      <a:pt x="1248030" y="0"/>
                    </a:lnTo>
                    <a:lnTo>
                      <a:pt x="1248030" y="1186762"/>
                    </a:lnTo>
                    <a:lnTo>
                      <a:pt x="0" y="1186762"/>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25" name="Google Shape;125;p1"/>
            <p:cNvGrpSpPr/>
            <p:nvPr/>
          </p:nvGrpSpPr>
          <p:grpSpPr>
            <a:xfrm>
              <a:off x="5682908" y="1628042"/>
              <a:ext cx="1067149" cy="1067149"/>
              <a:chOff x="5730337" y="1566368"/>
              <a:chExt cx="1490199" cy="1490199"/>
            </a:xfrm>
          </p:grpSpPr>
          <p:grpSp>
            <p:nvGrpSpPr>
              <p:cNvPr id="126" name="Google Shape;126;p1"/>
              <p:cNvGrpSpPr/>
              <p:nvPr/>
            </p:nvGrpSpPr>
            <p:grpSpPr>
              <a:xfrm rot="2910112">
                <a:off x="5947586" y="1783617"/>
                <a:ext cx="1055701" cy="1055701"/>
                <a:chOff x="0" y="0"/>
                <a:chExt cx="812800" cy="812800"/>
              </a:xfrm>
            </p:grpSpPr>
            <p:sp>
              <p:nvSpPr>
                <p:cNvPr id="127" name="Google Shape;127;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8" name="Google Shape;128;p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29" name="Google Shape;129;p1"/>
              <p:cNvSpPr/>
              <p:nvPr/>
            </p:nvSpPr>
            <p:spPr>
              <a:xfrm>
                <a:off x="6110445" y="1914881"/>
                <a:ext cx="793173" cy="793173"/>
              </a:xfrm>
              <a:custGeom>
                <a:avLst/>
                <a:gdLst/>
                <a:ahLst/>
                <a:cxnLst/>
                <a:rect l="l" t="t" r="r" b="b"/>
                <a:pathLst>
                  <a:path w="1327991" h="1327991" extrusionOk="0">
                    <a:moveTo>
                      <a:pt x="0" y="0"/>
                    </a:moveTo>
                    <a:lnTo>
                      <a:pt x="1327991" y="0"/>
                    </a:lnTo>
                    <a:lnTo>
                      <a:pt x="1327991" y="1327990"/>
                    </a:lnTo>
                    <a:lnTo>
                      <a:pt x="0" y="1327990"/>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30" name="Google Shape;130;p1"/>
            <p:cNvGrpSpPr/>
            <p:nvPr/>
          </p:nvGrpSpPr>
          <p:grpSpPr>
            <a:xfrm>
              <a:off x="8038635" y="1602047"/>
              <a:ext cx="1067149" cy="1067149"/>
              <a:chOff x="7905594" y="1540373"/>
              <a:chExt cx="1490199" cy="1490199"/>
            </a:xfrm>
          </p:grpSpPr>
          <p:grpSp>
            <p:nvGrpSpPr>
              <p:cNvPr id="131" name="Google Shape;131;p1"/>
              <p:cNvGrpSpPr/>
              <p:nvPr/>
            </p:nvGrpSpPr>
            <p:grpSpPr>
              <a:xfrm rot="2910112">
                <a:off x="8122843" y="1757622"/>
                <a:ext cx="1055701" cy="1055701"/>
                <a:chOff x="0" y="0"/>
                <a:chExt cx="812800" cy="812800"/>
              </a:xfrm>
            </p:grpSpPr>
            <p:sp>
              <p:nvSpPr>
                <p:cNvPr id="132" name="Google Shape;132;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3" name="Google Shape;133;p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34" name="Google Shape;134;p1"/>
              <p:cNvSpPr/>
              <p:nvPr/>
            </p:nvSpPr>
            <p:spPr>
              <a:xfrm>
                <a:off x="8175539" y="1976573"/>
                <a:ext cx="957185" cy="544726"/>
              </a:xfrm>
              <a:custGeom>
                <a:avLst/>
                <a:gdLst/>
                <a:ahLst/>
                <a:cxnLst/>
                <a:rect l="l" t="t" r="r" b="b"/>
                <a:pathLst>
                  <a:path w="1602592" h="912021" extrusionOk="0">
                    <a:moveTo>
                      <a:pt x="0" y="0"/>
                    </a:moveTo>
                    <a:lnTo>
                      <a:pt x="1602593" y="0"/>
                    </a:lnTo>
                    <a:lnTo>
                      <a:pt x="1602593" y="912021"/>
                    </a:lnTo>
                    <a:lnTo>
                      <a:pt x="0" y="912021"/>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35" name="Google Shape;135;p1"/>
            <p:cNvGrpSpPr/>
            <p:nvPr/>
          </p:nvGrpSpPr>
          <p:grpSpPr>
            <a:xfrm>
              <a:off x="10394363" y="1602047"/>
              <a:ext cx="1067149" cy="1067149"/>
              <a:chOff x="10080850" y="1514377"/>
              <a:chExt cx="1490199" cy="1490199"/>
            </a:xfrm>
          </p:grpSpPr>
          <p:grpSp>
            <p:nvGrpSpPr>
              <p:cNvPr id="136" name="Google Shape;136;p1"/>
              <p:cNvGrpSpPr/>
              <p:nvPr/>
            </p:nvGrpSpPr>
            <p:grpSpPr>
              <a:xfrm rot="2910112">
                <a:off x="10298099" y="1731626"/>
                <a:ext cx="1055701" cy="1055701"/>
                <a:chOff x="0" y="0"/>
                <a:chExt cx="812800" cy="812800"/>
              </a:xfrm>
            </p:grpSpPr>
            <p:sp>
              <p:nvSpPr>
                <p:cNvPr id="137" name="Google Shape;137;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8" name="Google Shape;138;p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39" name="Google Shape;139;p1"/>
              <p:cNvSpPr/>
              <p:nvPr/>
            </p:nvSpPr>
            <p:spPr>
              <a:xfrm>
                <a:off x="10512152" y="1827423"/>
                <a:ext cx="744006" cy="857869"/>
              </a:xfrm>
              <a:custGeom>
                <a:avLst/>
                <a:gdLst/>
                <a:ahLst/>
                <a:cxnLst/>
                <a:rect l="l" t="t" r="r" b="b"/>
                <a:pathLst>
                  <a:path w="1245672" h="1436310" extrusionOk="0">
                    <a:moveTo>
                      <a:pt x="0" y="0"/>
                    </a:moveTo>
                    <a:lnTo>
                      <a:pt x="1245672" y="0"/>
                    </a:lnTo>
                    <a:lnTo>
                      <a:pt x="1245672" y="1436310"/>
                    </a:lnTo>
                    <a:lnTo>
                      <a:pt x="0" y="1436310"/>
                    </a:lnTo>
                    <a:lnTo>
                      <a:pt x="0" y="0"/>
                    </a:lnTo>
                    <a:close/>
                  </a:path>
                </a:pathLst>
              </a:cu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sp>
        <p:nvSpPr>
          <p:cNvPr id="140" name="Google Shape;140;p1"/>
          <p:cNvSpPr txBox="1"/>
          <p:nvPr/>
        </p:nvSpPr>
        <p:spPr>
          <a:xfrm>
            <a:off x="2470815" y="2475385"/>
            <a:ext cx="2268000" cy="23083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Economic uncertainties</a:t>
            </a:r>
            <a:endParaRPr sz="1500" b="1" i="0" u="none" strike="noStrike" cap="none">
              <a:solidFill>
                <a:schemeClr val="dk1"/>
              </a:solidFill>
              <a:latin typeface="Calibri"/>
              <a:ea typeface="Calibri"/>
              <a:cs typeface="Calibri"/>
              <a:sym typeface="Calibri"/>
            </a:endParaRPr>
          </a:p>
        </p:txBody>
      </p:sp>
      <p:sp>
        <p:nvSpPr>
          <p:cNvPr id="141" name="Google Shape;141;p1"/>
          <p:cNvSpPr txBox="1"/>
          <p:nvPr/>
        </p:nvSpPr>
        <p:spPr>
          <a:xfrm>
            <a:off x="2532791" y="2775345"/>
            <a:ext cx="2325046" cy="1313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Economic uncertainties continues. Post pandemic recovery in global growth and falling inflation rates is surprisingly resilient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However, high interest rates will continue to weigh heavily on growth momentum</a:t>
            </a:r>
            <a:endParaRPr sz="1400" b="0" i="0" u="none" strike="noStrike" cap="none">
              <a:solidFill>
                <a:srgbClr val="000000"/>
              </a:solidFill>
              <a:latin typeface="Arial"/>
              <a:ea typeface="Arial"/>
              <a:cs typeface="Arial"/>
              <a:sym typeface="Arial"/>
            </a:endParaRPr>
          </a:p>
        </p:txBody>
      </p:sp>
      <p:pic>
        <p:nvPicPr>
          <p:cNvPr id="142" name="Google Shape;142;p1"/>
          <p:cNvPicPr preferRelativeResize="0"/>
          <p:nvPr/>
        </p:nvPicPr>
        <p:blipFill rotWithShape="1">
          <a:blip r:embed="rId9">
            <a:alphaModFix/>
          </a:blip>
          <a:srcRect t="5266"/>
          <a:stretch/>
        </p:blipFill>
        <p:spPr>
          <a:xfrm>
            <a:off x="2686264" y="4523468"/>
            <a:ext cx="2018101" cy="1426083"/>
          </a:xfrm>
          <a:prstGeom prst="rect">
            <a:avLst/>
          </a:prstGeom>
          <a:noFill/>
          <a:ln>
            <a:noFill/>
          </a:ln>
        </p:spPr>
      </p:pic>
      <p:sp>
        <p:nvSpPr>
          <p:cNvPr id="143" name="Google Shape;143;p1"/>
          <p:cNvSpPr txBox="1"/>
          <p:nvPr/>
        </p:nvSpPr>
        <p:spPr>
          <a:xfrm>
            <a:off x="4830567" y="2475385"/>
            <a:ext cx="2268000" cy="231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Global operating complexity</a:t>
            </a:r>
            <a:endParaRPr sz="1500" b="1" i="0" u="none" strike="noStrike" cap="none">
              <a:solidFill>
                <a:schemeClr val="dk1"/>
              </a:solidFill>
              <a:latin typeface="Calibri"/>
              <a:ea typeface="Calibri"/>
              <a:cs typeface="Calibri"/>
              <a:sym typeface="Calibri"/>
            </a:endParaRPr>
          </a:p>
        </p:txBody>
      </p:sp>
      <p:sp>
        <p:nvSpPr>
          <p:cNvPr id="144" name="Google Shape;144;p1"/>
          <p:cNvSpPr txBox="1"/>
          <p:nvPr/>
        </p:nvSpPr>
        <p:spPr>
          <a:xfrm>
            <a:off x="4893903" y="2775345"/>
            <a:ext cx="2303500" cy="1313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Evolving ‘China + many’ strategy offers significant opportunity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However, labor and logistics capacity constraints coupled with need for omni-channel presence and evolving ecosystem of players are increasing the complexity of supply chain</a:t>
            </a:r>
            <a:endParaRPr sz="1400" b="0" i="0" u="none" strike="noStrike" cap="none">
              <a:solidFill>
                <a:srgbClr val="000000"/>
              </a:solidFill>
              <a:latin typeface="Arial"/>
              <a:ea typeface="Arial"/>
              <a:cs typeface="Arial"/>
              <a:sym typeface="Arial"/>
            </a:endParaRPr>
          </a:p>
        </p:txBody>
      </p:sp>
      <p:sp>
        <p:nvSpPr>
          <p:cNvPr id="145" name="Google Shape;145;p1"/>
          <p:cNvSpPr txBox="1"/>
          <p:nvPr/>
        </p:nvSpPr>
        <p:spPr>
          <a:xfrm>
            <a:off x="7151124" y="2475385"/>
            <a:ext cx="2811284" cy="231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Changing customer expectations</a:t>
            </a:r>
            <a:endParaRPr sz="1500" b="1" i="0" u="none" strike="noStrike" cap="none">
              <a:solidFill>
                <a:schemeClr val="dk1"/>
              </a:solidFill>
              <a:latin typeface="Calibri"/>
              <a:ea typeface="Calibri"/>
              <a:cs typeface="Calibri"/>
              <a:sym typeface="Calibri"/>
            </a:endParaRPr>
          </a:p>
        </p:txBody>
      </p:sp>
      <p:sp>
        <p:nvSpPr>
          <p:cNvPr id="146" name="Google Shape;146;p1"/>
          <p:cNvSpPr txBox="1"/>
          <p:nvPr/>
        </p:nvSpPr>
        <p:spPr>
          <a:xfrm>
            <a:off x="7347098" y="2775345"/>
            <a:ext cx="2435002" cy="1313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Customers expectations in terms of quality, timeliness and sustainability are evolving faster than expected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This is likely to put innovation and collaboration high on agenda within supply chain management</a:t>
            </a:r>
            <a:endParaRPr/>
          </a:p>
          <a:p>
            <a:pPr marL="0" marR="0" lvl="0" indent="0" algn="l" rtl="0">
              <a:lnSpc>
                <a:spcPct val="100000"/>
              </a:lnSpc>
              <a:spcBef>
                <a:spcPts val="600"/>
              </a:spcBef>
              <a:spcAft>
                <a:spcPts val="0"/>
              </a:spcAft>
              <a:buClr>
                <a:srgbClr val="000000"/>
              </a:buClr>
              <a:buSzPts val="12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1" i="1" u="none" strike="noStrike" cap="none">
                <a:solidFill>
                  <a:srgbClr val="000000"/>
                </a:solidFill>
                <a:latin typeface="Calibri"/>
                <a:ea typeface="Calibri"/>
                <a:cs typeface="Calibri"/>
                <a:sym typeface="Calibri"/>
              </a:rPr>
              <a:t>According to a Verint report, 44% of Gen Z and 43% of Millennial shoppers had to make more effort than expected to complete an interaction. This indicates that new generations have even higher expectations for their digital experiences</a:t>
            </a:r>
            <a:endParaRPr sz="1400" b="0" i="0" u="none" strike="noStrike" cap="none">
              <a:solidFill>
                <a:srgbClr val="000000"/>
              </a:solidFill>
              <a:latin typeface="Arial"/>
              <a:ea typeface="Arial"/>
              <a:cs typeface="Arial"/>
              <a:sym typeface="Arial"/>
            </a:endParaRPr>
          </a:p>
        </p:txBody>
      </p:sp>
      <p:sp>
        <p:nvSpPr>
          <p:cNvPr id="147" name="Google Shape;147;p1"/>
          <p:cNvSpPr txBox="1"/>
          <p:nvPr/>
        </p:nvSpPr>
        <p:spPr>
          <a:xfrm>
            <a:off x="9883959" y="2475385"/>
            <a:ext cx="2268000" cy="230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Sustainability</a:t>
            </a:r>
            <a:endParaRPr sz="1500" b="1" i="0" u="none" strike="noStrike" cap="none">
              <a:solidFill>
                <a:schemeClr val="dk1"/>
              </a:solidFill>
              <a:latin typeface="Calibri"/>
              <a:ea typeface="Calibri"/>
              <a:cs typeface="Calibri"/>
              <a:sym typeface="Calibri"/>
            </a:endParaRPr>
          </a:p>
        </p:txBody>
      </p:sp>
      <p:sp>
        <p:nvSpPr>
          <p:cNvPr id="148" name="Google Shape;148;p1"/>
          <p:cNvSpPr txBox="1"/>
          <p:nvPr/>
        </p:nvSpPr>
        <p:spPr>
          <a:xfrm>
            <a:off x="9905354" y="2775345"/>
            <a:ext cx="2273946" cy="1313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Rising expectations from regulators, customers and investors to minimize the environmental impact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High focus on sustainable supply chains in pursuit of “net zero”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endParaRPr sz="1200" b="1" i="1" u="none" strike="noStrike" cap="none">
              <a:solidFill>
                <a:srgbClr val="000000"/>
              </a:solidFill>
              <a:latin typeface="Calibri"/>
              <a:ea typeface="Calibri"/>
              <a:cs typeface="Calibri"/>
              <a:sym typeface="Calibri"/>
            </a:endParaRPr>
          </a:p>
          <a:p>
            <a:pPr marL="0" marR="0" lvl="0" indent="0" algn="l" rtl="0">
              <a:lnSpc>
                <a:spcPct val="100000"/>
              </a:lnSpc>
              <a:spcBef>
                <a:spcPts val="600"/>
              </a:spcBef>
              <a:spcAft>
                <a:spcPts val="0"/>
              </a:spcAft>
              <a:buClr>
                <a:srgbClr val="000000"/>
              </a:buClr>
              <a:buSzPts val="1200"/>
              <a:buFont typeface="Arial"/>
              <a:buNone/>
            </a:pPr>
            <a:r>
              <a:rPr lang="en-US" sz="1200" b="1" i="1" u="none" strike="noStrike" cap="none">
                <a:solidFill>
                  <a:srgbClr val="000000"/>
                </a:solidFill>
                <a:latin typeface="Calibri"/>
                <a:ea typeface="Calibri"/>
                <a:cs typeface="Calibri"/>
                <a:sym typeface="Calibri"/>
              </a:rPr>
              <a:t>&gt;90% of publicly traded companies have adopted ESG reporting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1" i="1" u="none" strike="noStrike" cap="none">
                <a:solidFill>
                  <a:srgbClr val="000000"/>
                </a:solidFill>
                <a:latin typeface="Calibri"/>
                <a:ea typeface="Calibri"/>
                <a:cs typeface="Calibri"/>
                <a:sym typeface="Calibri"/>
              </a:rPr>
              <a:t>According to Statista, consumers are 44% more likely to buy from a brand with a clear commitment to sustainability</a:t>
            </a:r>
            <a:endParaRPr sz="1400" b="0" i="0" u="none" strike="noStrike" cap="none">
              <a:solidFill>
                <a:srgbClr val="000000"/>
              </a:solidFill>
              <a:latin typeface="Arial"/>
              <a:ea typeface="Arial"/>
              <a:cs typeface="Arial"/>
              <a:sym typeface="Arial"/>
            </a:endParaRPr>
          </a:p>
        </p:txBody>
      </p:sp>
      <p:grpSp>
        <p:nvGrpSpPr>
          <p:cNvPr id="149" name="Google Shape;149;p1"/>
          <p:cNvGrpSpPr/>
          <p:nvPr/>
        </p:nvGrpSpPr>
        <p:grpSpPr>
          <a:xfrm>
            <a:off x="4937689" y="4487310"/>
            <a:ext cx="2117013" cy="1625361"/>
            <a:chOff x="5192881" y="4540475"/>
            <a:chExt cx="2117013" cy="1625361"/>
          </a:xfrm>
        </p:grpSpPr>
        <p:pic>
          <p:nvPicPr>
            <p:cNvPr id="150" name="Google Shape;150;p1"/>
            <p:cNvPicPr preferRelativeResize="0"/>
            <p:nvPr/>
          </p:nvPicPr>
          <p:blipFill rotWithShape="1">
            <a:blip r:embed="rId10">
              <a:alphaModFix/>
            </a:blip>
            <a:srcRect/>
            <a:stretch/>
          </p:blipFill>
          <p:spPr>
            <a:xfrm>
              <a:off x="5192881" y="4540475"/>
              <a:ext cx="2113850" cy="1594375"/>
            </a:xfrm>
            <a:prstGeom prst="rect">
              <a:avLst/>
            </a:prstGeom>
            <a:noFill/>
            <a:ln>
              <a:noFill/>
            </a:ln>
          </p:spPr>
        </p:pic>
        <p:sp>
          <p:nvSpPr>
            <p:cNvPr id="151" name="Google Shape;151;p1"/>
            <p:cNvSpPr/>
            <p:nvPr/>
          </p:nvSpPr>
          <p:spPr>
            <a:xfrm>
              <a:off x="5285542" y="4715694"/>
              <a:ext cx="72000" cy="720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Calibri"/>
                <a:ea typeface="Calibri"/>
                <a:cs typeface="Calibri"/>
                <a:sym typeface="Calibri"/>
              </a:endParaRPr>
            </a:p>
          </p:txBody>
        </p:sp>
        <p:sp>
          <p:nvSpPr>
            <p:cNvPr id="152" name="Google Shape;152;p1"/>
            <p:cNvSpPr/>
            <p:nvPr/>
          </p:nvSpPr>
          <p:spPr>
            <a:xfrm>
              <a:off x="5283161" y="4826836"/>
              <a:ext cx="72000" cy="72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Calibri"/>
                <a:ea typeface="Calibri"/>
                <a:cs typeface="Calibri"/>
                <a:sym typeface="Calibri"/>
              </a:endParaRPr>
            </a:p>
          </p:txBody>
        </p:sp>
        <p:sp>
          <p:nvSpPr>
            <p:cNvPr id="153" name="Google Shape;153;p1"/>
            <p:cNvSpPr txBox="1"/>
            <p:nvPr/>
          </p:nvSpPr>
          <p:spPr>
            <a:xfrm>
              <a:off x="5342736" y="4627107"/>
              <a:ext cx="875602" cy="3908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Calibri"/>
                  <a:ea typeface="Calibri"/>
                  <a:cs typeface="Calibri"/>
                  <a:sym typeface="Calibri"/>
                </a:rPr>
                <a:t>Tier 1 Suppliers</a:t>
              </a:r>
              <a:endParaRPr sz="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Calibri"/>
                  <a:ea typeface="Calibri"/>
                  <a:cs typeface="Calibri"/>
                  <a:sym typeface="Calibri"/>
                </a:rPr>
                <a:t>Tier 2 Suppliers</a:t>
              </a:r>
              <a:endParaRPr sz="600" b="0" i="0" u="none" strike="noStrike" cap="none">
                <a:solidFill>
                  <a:schemeClr val="dk1"/>
                </a:solidFill>
                <a:latin typeface="Calibri"/>
                <a:ea typeface="Calibri"/>
                <a:cs typeface="Calibri"/>
                <a:sym typeface="Calibri"/>
              </a:endParaRPr>
            </a:p>
          </p:txBody>
        </p:sp>
        <p:sp>
          <p:nvSpPr>
            <p:cNvPr id="154" name="Google Shape;154;p1"/>
            <p:cNvSpPr txBox="1"/>
            <p:nvPr/>
          </p:nvSpPr>
          <p:spPr>
            <a:xfrm>
              <a:off x="5802571" y="5893587"/>
              <a:ext cx="1507323" cy="27224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Calibri"/>
                  <a:ea typeface="Calibri"/>
                  <a:cs typeface="Calibri"/>
                  <a:sym typeface="Calibri"/>
                </a:rPr>
                <a:t>Journal of International Business Studies</a:t>
              </a:r>
              <a:endParaRPr sz="6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FD5F04-EFC5-BCE0-4736-9FF127402EB6}"/>
              </a:ext>
            </a:extLst>
          </p:cNvPr>
          <p:cNvPicPr/>
          <p:nvPr/>
        </p:nvPicPr>
        <p:blipFill>
          <a:blip r:embed="rId2">
            <a:extLst>
              <a:ext uri="{28A0092B-C50C-407E-A947-70E740481C1C}">
                <a14:useLocalDpi xmlns:a14="http://schemas.microsoft.com/office/drawing/2010/main" val="0"/>
              </a:ext>
            </a:extLst>
          </a:blip>
          <a:stretch>
            <a:fillRect/>
          </a:stretch>
        </p:blipFill>
        <p:spPr>
          <a:xfrm>
            <a:off x="8719144" y="327899"/>
            <a:ext cx="3297394" cy="663993"/>
          </a:xfrm>
          <a:prstGeom prst="rect">
            <a:avLst/>
          </a:prstGeom>
        </p:spPr>
      </p:pic>
      <p:sp>
        <p:nvSpPr>
          <p:cNvPr id="2" name="Title 1">
            <a:extLst>
              <a:ext uri="{FF2B5EF4-FFF2-40B4-BE49-F238E27FC236}">
                <a16:creationId xmlns:a16="http://schemas.microsoft.com/office/drawing/2014/main" id="{E10192A7-890E-84E4-739B-F41DA7A53787}"/>
              </a:ext>
            </a:extLst>
          </p:cNvPr>
          <p:cNvSpPr>
            <a:spLocks noGrp="1"/>
          </p:cNvSpPr>
          <p:nvPr>
            <p:ph type="ctrTitle"/>
          </p:nvPr>
        </p:nvSpPr>
        <p:spPr>
          <a:xfrm>
            <a:off x="385482" y="1874149"/>
            <a:ext cx="11421036" cy="2214283"/>
          </a:xfrm>
        </p:spPr>
        <p:txBody>
          <a:bodyPr>
            <a:noAutofit/>
          </a:bodyPr>
          <a:lstStyle/>
          <a:p>
            <a:pPr algn="l"/>
            <a:br>
              <a:rPr lang="en-US" sz="2400" b="0" dirty="0">
                <a:latin typeface="+mn-lt"/>
              </a:rPr>
            </a:br>
            <a:r>
              <a:rPr lang="en-US" sz="3200" dirty="0">
                <a:latin typeface="+mn-lt"/>
              </a:rPr>
              <a:t>Welcome to Supply Chain Community !</a:t>
            </a:r>
            <a:br>
              <a:rPr lang="en-US" sz="2400" b="0" dirty="0">
                <a:latin typeface="+mn-lt"/>
              </a:rPr>
            </a:br>
            <a:br>
              <a:rPr lang="en-US" sz="2400" b="0" dirty="0">
                <a:latin typeface="+mn-lt"/>
              </a:rPr>
            </a:br>
            <a:br>
              <a:rPr lang="en-US" sz="2400" b="0" dirty="0">
                <a:latin typeface="+mn-lt"/>
              </a:rPr>
            </a:br>
            <a:r>
              <a:rPr lang="en-US" sz="2000" b="0" dirty="0">
                <a:latin typeface="+mn-lt"/>
              </a:rPr>
              <a:t>Mohit </a:t>
            </a:r>
            <a:r>
              <a:rPr lang="en-US" sz="2000" b="0" dirty="0" err="1">
                <a:latin typeface="+mn-lt"/>
              </a:rPr>
              <a:t>Gauba</a:t>
            </a:r>
            <a:r>
              <a:rPr lang="en-US" sz="2000" b="0" dirty="0">
                <a:latin typeface="+mn-lt"/>
              </a:rPr>
              <a:t> </a:t>
            </a:r>
            <a:br>
              <a:rPr lang="en-US" sz="2000" b="0" dirty="0">
                <a:latin typeface="+mn-lt"/>
              </a:rPr>
            </a:br>
            <a:r>
              <a:rPr lang="en-US" sz="2000" b="0" dirty="0">
                <a:latin typeface="+mn-lt"/>
              </a:rPr>
              <a:t>Email : </a:t>
            </a:r>
            <a:r>
              <a:rPr lang="en-US" sz="2000" b="0" dirty="0" err="1">
                <a:latin typeface="+mn-lt"/>
              </a:rPr>
              <a:t>mohit.gauba@scmconnect.in</a:t>
            </a:r>
            <a:br>
              <a:rPr lang="en-US" sz="2000" b="0" dirty="0">
                <a:latin typeface="+mn-lt"/>
              </a:rPr>
            </a:br>
            <a:r>
              <a:rPr lang="en-US" sz="2000" b="0" dirty="0">
                <a:latin typeface="+mn-lt"/>
              </a:rPr>
              <a:t>Mobile : +91 98186 97696</a:t>
            </a:r>
            <a:endParaRPr lang="en-US" sz="2400" b="0" dirty="0">
              <a:latin typeface="+mn-lt"/>
            </a:endParaRPr>
          </a:p>
        </p:txBody>
      </p:sp>
    </p:spTree>
    <p:extLst>
      <p:ext uri="{BB962C8B-B14F-4D97-AF65-F5344CB8AC3E}">
        <p14:creationId xmlns:p14="http://schemas.microsoft.com/office/powerpoint/2010/main" val="1165035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2cfa20568d1_0_0"/>
          <p:cNvSpPr txBox="1">
            <a:spLocks noGrp="1"/>
          </p:cNvSpPr>
          <p:nvPr>
            <p:ph type="title"/>
          </p:nvPr>
        </p:nvSpPr>
        <p:spPr>
          <a:xfrm>
            <a:off x="190500" y="107950"/>
            <a:ext cx="11163300" cy="57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4E5C"/>
              </a:buClr>
              <a:buSzPts val="2400"/>
              <a:buFont typeface="Calibri"/>
              <a:buNone/>
            </a:pPr>
            <a:r>
              <a:rPr lang="en-US" dirty="0">
                <a:solidFill>
                  <a:srgbClr val="084E5C"/>
                </a:solidFill>
                <a:latin typeface="+mn-lt"/>
              </a:rPr>
              <a:t>… are mounting pressure on supply chains to innovate and become more efficient.</a:t>
            </a:r>
            <a:endParaRPr dirty="0">
              <a:latin typeface="+mn-lt"/>
            </a:endParaRPr>
          </a:p>
        </p:txBody>
      </p:sp>
      <p:sp>
        <p:nvSpPr>
          <p:cNvPr id="160" name="Google Shape;160;g2cfa20568d1_0_0"/>
          <p:cNvSpPr txBox="1"/>
          <p:nvPr/>
        </p:nvSpPr>
        <p:spPr>
          <a:xfrm>
            <a:off x="191755" y="2285460"/>
            <a:ext cx="2160000" cy="36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Supply Chain As A Service</a:t>
            </a:r>
            <a:endParaRPr sz="1500" b="1" i="0" u="none" strike="noStrike" cap="none">
              <a:solidFill>
                <a:schemeClr val="dk1"/>
              </a:solidFill>
              <a:latin typeface="Calibri"/>
              <a:ea typeface="Calibri"/>
              <a:cs typeface="Calibri"/>
              <a:sym typeface="Calibri"/>
            </a:endParaRPr>
          </a:p>
        </p:txBody>
      </p:sp>
      <p:sp>
        <p:nvSpPr>
          <p:cNvPr id="161" name="Google Shape;161;g2cfa20568d1_0_0"/>
          <p:cNvSpPr txBox="1"/>
          <p:nvPr/>
        </p:nvSpPr>
        <p:spPr>
          <a:xfrm>
            <a:off x="328047" y="2680930"/>
            <a:ext cx="2232000" cy="1313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Calibri"/>
                <a:ea typeface="Calibri"/>
                <a:cs typeface="Calibri"/>
                <a:sym typeface="Calibri"/>
              </a:rPr>
              <a:t>Need for agility, best practice adoption, end-to-end visibility, cost savings and resiliency is driving faster adoption of </a:t>
            </a:r>
            <a:r>
              <a:rPr lang="en-US" sz="1200" b="0" i="0" u="none" strike="noStrike" cap="none" dirty="0" err="1">
                <a:solidFill>
                  <a:srgbClr val="000000"/>
                </a:solidFill>
                <a:latin typeface="Calibri"/>
                <a:ea typeface="Calibri"/>
                <a:cs typeface="Calibri"/>
                <a:sym typeface="Calibri"/>
              </a:rPr>
              <a:t>SCaaS</a:t>
            </a:r>
            <a:endParaRPr sz="12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Calibri"/>
                <a:ea typeface="Calibri"/>
                <a:cs typeface="Calibri"/>
                <a:sym typeface="Calibri"/>
              </a:rPr>
              <a:t>The global </a:t>
            </a:r>
            <a:r>
              <a:rPr lang="en-US" sz="1200" b="0" i="0" u="none" strike="noStrike" cap="none" dirty="0" err="1">
                <a:solidFill>
                  <a:srgbClr val="000000"/>
                </a:solidFill>
                <a:latin typeface="Calibri"/>
                <a:ea typeface="Calibri"/>
                <a:cs typeface="Calibri"/>
                <a:sym typeface="Calibri"/>
              </a:rPr>
              <a:t>SCaaS</a:t>
            </a:r>
            <a:r>
              <a:rPr lang="en-US" sz="1200" b="0" i="0" u="none" strike="noStrike" cap="none" dirty="0">
                <a:solidFill>
                  <a:srgbClr val="000000"/>
                </a:solidFill>
                <a:latin typeface="Calibri"/>
                <a:ea typeface="Calibri"/>
                <a:cs typeface="Calibri"/>
                <a:sym typeface="Calibri"/>
              </a:rPr>
              <a:t> market is expected to grow at 8.65% CAGR between 2024 and 2031</a:t>
            </a:r>
            <a:endParaRPr sz="12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Calibri"/>
              <a:ea typeface="Calibri"/>
              <a:cs typeface="Calibri"/>
              <a:sym typeface="Calibri"/>
            </a:endParaRPr>
          </a:p>
        </p:txBody>
      </p:sp>
      <p:sp>
        <p:nvSpPr>
          <p:cNvPr id="162" name="Google Shape;162;g2cfa20568d1_0_0"/>
          <p:cNvSpPr txBox="1"/>
          <p:nvPr/>
        </p:nvSpPr>
        <p:spPr>
          <a:xfrm>
            <a:off x="2652444" y="2285460"/>
            <a:ext cx="2160000" cy="36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Data Analytics and AI</a:t>
            </a:r>
            <a:endParaRPr sz="1500" b="1" i="0" u="none" strike="noStrike" cap="none">
              <a:solidFill>
                <a:schemeClr val="dk1"/>
              </a:solidFill>
              <a:latin typeface="Calibri"/>
              <a:ea typeface="Calibri"/>
              <a:cs typeface="Calibri"/>
              <a:sym typeface="Calibri"/>
            </a:endParaRPr>
          </a:p>
        </p:txBody>
      </p:sp>
      <p:sp>
        <p:nvSpPr>
          <p:cNvPr id="163" name="Google Shape;163;g2cfa20568d1_0_0"/>
          <p:cNvSpPr txBox="1"/>
          <p:nvPr/>
        </p:nvSpPr>
        <p:spPr>
          <a:xfrm>
            <a:off x="2815576" y="2680930"/>
            <a:ext cx="2232000" cy="1313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Future supply chains will be data and AI driven</a:t>
            </a:r>
            <a:r>
              <a:rPr lang="en-US"/>
              <a:t> </a:t>
            </a:r>
            <a:br>
              <a:rPr lang="en-US"/>
            </a:br>
            <a:r>
              <a:rPr lang="en-US" sz="1200" b="0" i="0" u="none" strike="noStrike" cap="none">
                <a:solidFill>
                  <a:srgbClr val="000000"/>
                </a:solidFill>
                <a:latin typeface="Calibri"/>
                <a:ea typeface="Calibri"/>
                <a:cs typeface="Calibri"/>
                <a:sym typeface="Calibri"/>
              </a:rPr>
              <a:t>Analytics will reduce cost, increase visibility and improve customer experiences. AI is likely to augment quality, bring agility and automation of supply chains globally</a:t>
            </a: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000000"/>
                </a:solidFill>
                <a:latin typeface="Calibri"/>
                <a:ea typeface="Calibri"/>
                <a:cs typeface="Calibri"/>
                <a:sym typeface="Calibri"/>
              </a:rPr>
            </a:br>
            <a:br>
              <a:rPr lang="en-US" sz="1200" b="0" i="0" u="none" strike="noStrike" cap="none">
                <a:solidFill>
                  <a:srgbClr val="000000"/>
                </a:solidFill>
                <a:latin typeface="Calibri"/>
                <a:ea typeface="Calibri"/>
                <a:cs typeface="Calibri"/>
                <a:sym typeface="Calibri"/>
              </a:rPr>
            </a:b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164" name="Google Shape;164;g2cfa20568d1_0_0"/>
          <p:cNvSpPr txBox="1"/>
          <p:nvPr/>
        </p:nvSpPr>
        <p:spPr>
          <a:xfrm>
            <a:off x="5019243" y="2285460"/>
            <a:ext cx="2160000" cy="36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Digitalization</a:t>
            </a:r>
            <a:endParaRPr sz="1500" b="1" i="0" u="none" strike="noStrike" cap="none">
              <a:solidFill>
                <a:schemeClr val="dk1"/>
              </a:solidFill>
              <a:latin typeface="Calibri"/>
              <a:ea typeface="Calibri"/>
              <a:cs typeface="Calibri"/>
              <a:sym typeface="Calibri"/>
            </a:endParaRPr>
          </a:p>
        </p:txBody>
      </p:sp>
      <p:sp>
        <p:nvSpPr>
          <p:cNvPr id="165" name="Google Shape;165;g2cfa20568d1_0_0"/>
          <p:cNvSpPr txBox="1"/>
          <p:nvPr/>
        </p:nvSpPr>
        <p:spPr>
          <a:xfrm>
            <a:off x="5301661" y="2680930"/>
            <a:ext cx="2232000" cy="184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Digital transformation of supply chain has become top priority to support new business, improve efficiency and productivity, enhance decision making and improve resiliency/agility amid ongoing supply chain disruption</a:t>
            </a:r>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000000"/>
                </a:solidFill>
                <a:latin typeface="Calibri"/>
                <a:ea typeface="Calibri"/>
                <a:cs typeface="Calibri"/>
                <a:sym typeface="Calibri"/>
              </a:rPr>
            </a:b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1" i="1" u="none" strike="noStrike" cap="none">
                <a:solidFill>
                  <a:srgbClr val="000000"/>
                </a:solidFill>
                <a:latin typeface="Calibri"/>
                <a:ea typeface="Calibri"/>
                <a:cs typeface="Calibri"/>
                <a:sym typeface="Calibri"/>
              </a:rPr>
              <a:t>A study by the Council of Supply Chain Management Professionals (CSCMP) has found that more companies than ever (93%) are actively engaged in digital transformation for a significant competitive advantage</a:t>
            </a:r>
            <a:endParaRPr sz="1200" b="1" i="1" u="none" strike="noStrike" cap="none">
              <a:solidFill>
                <a:srgbClr val="000000"/>
              </a:solidFill>
              <a:latin typeface="Calibri"/>
              <a:ea typeface="Calibri"/>
              <a:cs typeface="Calibri"/>
              <a:sym typeface="Calibri"/>
            </a:endParaRPr>
          </a:p>
        </p:txBody>
      </p:sp>
      <p:sp>
        <p:nvSpPr>
          <p:cNvPr id="166" name="Google Shape;166;g2cfa20568d1_0_0"/>
          <p:cNvSpPr txBox="1"/>
          <p:nvPr/>
        </p:nvSpPr>
        <p:spPr>
          <a:xfrm>
            <a:off x="7352371" y="2285460"/>
            <a:ext cx="2160000" cy="36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Circular Supply Chain</a:t>
            </a:r>
            <a:endParaRPr sz="1400" b="0" i="0" u="none" strike="noStrike" cap="none">
              <a:solidFill>
                <a:srgbClr val="000000"/>
              </a:solidFill>
              <a:latin typeface="Arial"/>
              <a:ea typeface="Arial"/>
              <a:cs typeface="Arial"/>
              <a:sym typeface="Arial"/>
            </a:endParaRPr>
          </a:p>
        </p:txBody>
      </p:sp>
      <p:sp>
        <p:nvSpPr>
          <p:cNvPr id="167" name="Google Shape;167;g2cfa20568d1_0_0"/>
          <p:cNvSpPr txBox="1"/>
          <p:nvPr/>
        </p:nvSpPr>
        <p:spPr>
          <a:xfrm>
            <a:off x="7554587" y="2680930"/>
            <a:ext cx="2232000" cy="1313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Circular supply chain is likely to be a major trend driven by sustainability goals of reducing carbon emissions across the supply chain coupled with need to mitigate inflation risks, reduce wastage and respond to the return logistics requirements</a:t>
            </a:r>
            <a:endParaRPr/>
          </a:p>
          <a:p>
            <a:pPr marL="0" marR="0" lvl="0" indent="0" algn="l" rtl="0">
              <a:lnSpc>
                <a:spcPct val="100000"/>
              </a:lnSpc>
              <a:spcBef>
                <a:spcPts val="0"/>
              </a:spcBef>
              <a:spcAft>
                <a:spcPts val="0"/>
              </a:spcAft>
              <a:buClr>
                <a:srgbClr val="000000"/>
              </a:buClr>
              <a:buSzPts val="1200"/>
              <a:buFont typeface="Arial"/>
              <a:buNone/>
            </a:pPr>
            <a:br>
              <a:rPr lang="en-US" sz="1200" b="1" i="1" u="none" strike="noStrike" cap="none">
                <a:solidFill>
                  <a:srgbClr val="000000"/>
                </a:solidFill>
                <a:latin typeface="Calibri"/>
                <a:ea typeface="Calibri"/>
                <a:cs typeface="Calibri"/>
                <a:sym typeface="Calibri"/>
              </a:rPr>
            </a:br>
            <a:r>
              <a:rPr lang="en-US" sz="1200" b="1" i="1" u="none" strike="noStrike" cap="none">
                <a:solidFill>
                  <a:srgbClr val="000000"/>
                </a:solidFill>
                <a:latin typeface="Calibri"/>
                <a:ea typeface="Calibri"/>
                <a:cs typeface="Calibri"/>
                <a:sym typeface="Calibri"/>
              </a:rPr>
              <a:t>A recent Gartner survey found that 74% of supply chain leaders expect profits to grow over the next two years as a result of applying circular economy principles</a:t>
            </a:r>
            <a:br>
              <a:rPr lang="en-US" sz="1200" b="1" i="1" u="none" strike="noStrike" cap="none">
                <a:solidFill>
                  <a:srgbClr val="000000"/>
                </a:solidFill>
                <a:latin typeface="Calibri"/>
                <a:ea typeface="Calibri"/>
                <a:cs typeface="Calibri"/>
                <a:sym typeface="Calibri"/>
              </a:rPr>
            </a:br>
            <a:endParaRPr sz="1200" b="1" i="1"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168" name="Google Shape;168;g2cfa20568d1_0_0"/>
          <p:cNvSpPr txBox="1"/>
          <p:nvPr/>
        </p:nvSpPr>
        <p:spPr>
          <a:xfrm>
            <a:off x="9890560" y="2285460"/>
            <a:ext cx="2160000" cy="36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Risk Management</a:t>
            </a:r>
            <a:endParaRPr sz="1500" b="1" i="0" u="none" strike="noStrike" cap="none">
              <a:solidFill>
                <a:schemeClr val="dk1"/>
              </a:solidFill>
              <a:latin typeface="Calibri"/>
              <a:ea typeface="Calibri"/>
              <a:cs typeface="Calibri"/>
              <a:sym typeface="Calibri"/>
            </a:endParaRPr>
          </a:p>
        </p:txBody>
      </p:sp>
      <p:sp>
        <p:nvSpPr>
          <p:cNvPr id="169" name="Google Shape;169;g2cfa20568d1_0_0"/>
          <p:cNvSpPr txBox="1"/>
          <p:nvPr/>
        </p:nvSpPr>
        <p:spPr>
          <a:xfrm>
            <a:off x="9803649" y="2680930"/>
            <a:ext cx="2232000" cy="1313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Being resilient and mitigating the risk is critical in an environment of economic uncertainties, increasing frequency of globally disruptive events, growing operational complexity, and rising instances of cybersecurity breaches and loss of IPs</a:t>
            </a:r>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000000"/>
                </a:solidFill>
                <a:latin typeface="Calibri"/>
                <a:ea typeface="Calibri"/>
                <a:cs typeface="Calibri"/>
                <a:sym typeface="Calibri"/>
              </a:rPr>
            </a:b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grpSp>
        <p:nvGrpSpPr>
          <p:cNvPr id="170" name="Google Shape;170;g2cfa20568d1_0_0"/>
          <p:cNvGrpSpPr/>
          <p:nvPr/>
        </p:nvGrpSpPr>
        <p:grpSpPr>
          <a:xfrm>
            <a:off x="127471" y="704767"/>
            <a:ext cx="11530298" cy="1715518"/>
            <a:chOff x="-68927" y="1005624"/>
            <a:chExt cx="11530298" cy="1715518"/>
          </a:xfrm>
        </p:grpSpPr>
        <p:grpSp>
          <p:nvGrpSpPr>
            <p:cNvPr id="171" name="Google Shape;171;g2cfa20568d1_0_0"/>
            <p:cNvGrpSpPr/>
            <p:nvPr/>
          </p:nvGrpSpPr>
          <p:grpSpPr>
            <a:xfrm>
              <a:off x="333897" y="1465914"/>
              <a:ext cx="10510168" cy="683723"/>
              <a:chOff x="333897" y="1465914"/>
              <a:chExt cx="10510168" cy="683723"/>
            </a:xfrm>
          </p:grpSpPr>
          <p:cxnSp>
            <p:nvCxnSpPr>
              <p:cNvPr id="172" name="Google Shape;172;g2cfa20568d1_0_0"/>
              <p:cNvCxnSpPr/>
              <p:nvPr/>
            </p:nvCxnSpPr>
            <p:spPr>
              <a:xfrm>
                <a:off x="333897" y="1465914"/>
                <a:ext cx="1160100" cy="657300"/>
              </a:xfrm>
              <a:prstGeom prst="straightConnector1">
                <a:avLst/>
              </a:prstGeom>
              <a:noFill/>
              <a:ln w="152400" cap="flat" cmpd="sng">
                <a:solidFill>
                  <a:srgbClr val="1C6782"/>
                </a:solidFill>
                <a:prstDash val="solid"/>
                <a:miter lim="800000"/>
                <a:headEnd type="none" w="sm" len="sm"/>
                <a:tailEnd type="none" w="sm" len="sm"/>
              </a:ln>
            </p:spPr>
          </p:cxnSp>
          <p:cxnSp>
            <p:nvCxnSpPr>
              <p:cNvPr id="173" name="Google Shape;173;g2cfa20568d1_0_0"/>
              <p:cNvCxnSpPr/>
              <p:nvPr/>
            </p:nvCxnSpPr>
            <p:spPr>
              <a:xfrm>
                <a:off x="2671414" y="1465914"/>
                <a:ext cx="1160100" cy="657300"/>
              </a:xfrm>
              <a:prstGeom prst="straightConnector1">
                <a:avLst/>
              </a:prstGeom>
              <a:noFill/>
              <a:ln w="152400" cap="flat" cmpd="sng">
                <a:solidFill>
                  <a:srgbClr val="1C6782"/>
                </a:solidFill>
                <a:prstDash val="solid"/>
                <a:miter lim="800000"/>
                <a:headEnd type="none" w="sm" len="sm"/>
                <a:tailEnd type="none" w="sm" len="sm"/>
              </a:ln>
            </p:spPr>
          </p:cxnSp>
          <p:cxnSp>
            <p:nvCxnSpPr>
              <p:cNvPr id="174" name="Google Shape;174;g2cfa20568d1_0_0"/>
              <p:cNvCxnSpPr/>
              <p:nvPr/>
            </p:nvCxnSpPr>
            <p:spPr>
              <a:xfrm>
                <a:off x="5008931" y="1465914"/>
                <a:ext cx="1160100" cy="657300"/>
              </a:xfrm>
              <a:prstGeom prst="straightConnector1">
                <a:avLst/>
              </a:prstGeom>
              <a:noFill/>
              <a:ln w="152400" cap="flat" cmpd="sng">
                <a:solidFill>
                  <a:srgbClr val="1C6782"/>
                </a:solidFill>
                <a:prstDash val="solid"/>
                <a:miter lim="800000"/>
                <a:headEnd type="none" w="sm" len="sm"/>
                <a:tailEnd type="none" w="sm" len="sm"/>
              </a:ln>
            </p:spPr>
          </p:cxnSp>
          <p:cxnSp>
            <p:nvCxnSpPr>
              <p:cNvPr id="175" name="Google Shape;175;g2cfa20568d1_0_0"/>
              <p:cNvCxnSpPr/>
              <p:nvPr/>
            </p:nvCxnSpPr>
            <p:spPr>
              <a:xfrm>
                <a:off x="7346448" y="1465914"/>
                <a:ext cx="1160100" cy="657300"/>
              </a:xfrm>
              <a:prstGeom prst="straightConnector1">
                <a:avLst/>
              </a:prstGeom>
              <a:noFill/>
              <a:ln w="152400" cap="flat" cmpd="sng">
                <a:solidFill>
                  <a:srgbClr val="1C6782"/>
                </a:solidFill>
                <a:prstDash val="solid"/>
                <a:miter lim="800000"/>
                <a:headEnd type="none" w="sm" len="sm"/>
                <a:tailEnd type="none" w="sm" len="sm"/>
              </a:ln>
            </p:spPr>
          </p:cxnSp>
          <p:cxnSp>
            <p:nvCxnSpPr>
              <p:cNvPr id="176" name="Google Shape;176;g2cfa20568d1_0_0"/>
              <p:cNvCxnSpPr/>
              <p:nvPr/>
            </p:nvCxnSpPr>
            <p:spPr>
              <a:xfrm>
                <a:off x="9683965" y="1465914"/>
                <a:ext cx="1160100" cy="657300"/>
              </a:xfrm>
              <a:prstGeom prst="straightConnector1">
                <a:avLst/>
              </a:prstGeom>
              <a:noFill/>
              <a:ln w="152400" cap="flat" cmpd="sng">
                <a:solidFill>
                  <a:srgbClr val="1C6782"/>
                </a:solidFill>
                <a:prstDash val="solid"/>
                <a:miter lim="800000"/>
                <a:headEnd type="none" w="sm" len="sm"/>
                <a:tailEnd type="none" w="sm" len="sm"/>
              </a:ln>
            </p:spPr>
          </p:cxnSp>
          <p:cxnSp>
            <p:nvCxnSpPr>
              <p:cNvPr id="177" name="Google Shape;177;g2cfa20568d1_0_0"/>
              <p:cNvCxnSpPr/>
              <p:nvPr/>
            </p:nvCxnSpPr>
            <p:spPr>
              <a:xfrm rot="10800000" flipH="1">
                <a:off x="1548500" y="1476137"/>
                <a:ext cx="1102800" cy="673500"/>
              </a:xfrm>
              <a:prstGeom prst="straightConnector1">
                <a:avLst/>
              </a:prstGeom>
              <a:noFill/>
              <a:ln w="152400" cap="flat" cmpd="sng">
                <a:solidFill>
                  <a:srgbClr val="1C6782"/>
                </a:solidFill>
                <a:prstDash val="solid"/>
                <a:miter lim="800000"/>
                <a:headEnd type="none" w="sm" len="sm"/>
                <a:tailEnd type="none" w="sm" len="sm"/>
              </a:ln>
            </p:spPr>
          </p:cxnSp>
          <p:cxnSp>
            <p:nvCxnSpPr>
              <p:cNvPr id="178" name="Google Shape;178;g2cfa20568d1_0_0"/>
              <p:cNvCxnSpPr/>
              <p:nvPr/>
            </p:nvCxnSpPr>
            <p:spPr>
              <a:xfrm rot="10800000" flipH="1">
                <a:off x="3909738" y="1476137"/>
                <a:ext cx="1102800" cy="673500"/>
              </a:xfrm>
              <a:prstGeom prst="straightConnector1">
                <a:avLst/>
              </a:prstGeom>
              <a:noFill/>
              <a:ln w="152400" cap="flat" cmpd="sng">
                <a:solidFill>
                  <a:srgbClr val="1C6782"/>
                </a:solidFill>
                <a:prstDash val="solid"/>
                <a:miter lim="800000"/>
                <a:headEnd type="none" w="sm" len="sm"/>
                <a:tailEnd type="none" w="sm" len="sm"/>
              </a:ln>
            </p:spPr>
          </p:cxnSp>
          <p:cxnSp>
            <p:nvCxnSpPr>
              <p:cNvPr id="179" name="Google Shape;179;g2cfa20568d1_0_0"/>
              <p:cNvCxnSpPr/>
              <p:nvPr/>
            </p:nvCxnSpPr>
            <p:spPr>
              <a:xfrm rot="10800000" flipH="1">
                <a:off x="6270976" y="1476137"/>
                <a:ext cx="1102800" cy="673500"/>
              </a:xfrm>
              <a:prstGeom prst="straightConnector1">
                <a:avLst/>
              </a:prstGeom>
              <a:noFill/>
              <a:ln w="152400" cap="flat" cmpd="sng">
                <a:solidFill>
                  <a:srgbClr val="1C6782"/>
                </a:solidFill>
                <a:prstDash val="solid"/>
                <a:miter lim="800000"/>
                <a:headEnd type="none" w="sm" len="sm"/>
                <a:tailEnd type="none" w="sm" len="sm"/>
              </a:ln>
            </p:spPr>
          </p:cxnSp>
          <p:cxnSp>
            <p:nvCxnSpPr>
              <p:cNvPr id="180" name="Google Shape;180;g2cfa20568d1_0_0"/>
              <p:cNvCxnSpPr/>
              <p:nvPr/>
            </p:nvCxnSpPr>
            <p:spPr>
              <a:xfrm rot="10800000" flipH="1">
                <a:off x="8632213" y="1476137"/>
                <a:ext cx="1102800" cy="673500"/>
              </a:xfrm>
              <a:prstGeom prst="straightConnector1">
                <a:avLst/>
              </a:prstGeom>
              <a:noFill/>
              <a:ln w="152400" cap="flat" cmpd="sng">
                <a:solidFill>
                  <a:srgbClr val="1C6782"/>
                </a:solidFill>
                <a:prstDash val="solid"/>
                <a:miter lim="800000"/>
                <a:headEnd type="none" w="sm" len="sm"/>
                <a:tailEnd type="none" w="sm" len="sm"/>
              </a:ln>
            </p:spPr>
          </p:cxnSp>
        </p:grpSp>
        <p:grpSp>
          <p:nvGrpSpPr>
            <p:cNvPr id="181" name="Google Shape;181;g2cfa20568d1_0_0"/>
            <p:cNvGrpSpPr/>
            <p:nvPr/>
          </p:nvGrpSpPr>
          <p:grpSpPr>
            <a:xfrm rot="2910243">
              <a:off x="9363152" y="1135328"/>
              <a:ext cx="618772" cy="604727"/>
              <a:chOff x="0" y="0"/>
              <a:chExt cx="967158" cy="945205"/>
            </a:xfrm>
          </p:grpSpPr>
          <p:sp>
            <p:nvSpPr>
              <p:cNvPr id="182" name="Google Shape;182;g2cfa20568d1_0_0"/>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83" name="Google Shape;183;g2cfa20568d1_0_0"/>
              <p:cNvSpPr txBox="1"/>
              <p:nvPr/>
            </p:nvSpPr>
            <p:spPr>
              <a:xfrm>
                <a:off x="90671" y="40988"/>
                <a:ext cx="785700" cy="815700"/>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grpSp>
        <p:grpSp>
          <p:nvGrpSpPr>
            <p:cNvPr id="184" name="Google Shape;184;g2cfa20568d1_0_0"/>
            <p:cNvGrpSpPr/>
            <p:nvPr/>
          </p:nvGrpSpPr>
          <p:grpSpPr>
            <a:xfrm rot="2910243">
              <a:off x="7035650" y="1199405"/>
              <a:ext cx="618772" cy="604727"/>
              <a:chOff x="0" y="0"/>
              <a:chExt cx="967158" cy="945205"/>
            </a:xfrm>
          </p:grpSpPr>
          <p:sp>
            <p:nvSpPr>
              <p:cNvPr id="185" name="Google Shape;185;g2cfa20568d1_0_0"/>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86" name="Google Shape;186;g2cfa20568d1_0_0"/>
              <p:cNvSpPr txBox="1"/>
              <p:nvPr/>
            </p:nvSpPr>
            <p:spPr>
              <a:xfrm>
                <a:off x="90671" y="31463"/>
                <a:ext cx="785700" cy="825000"/>
              </a:xfrm>
              <a:prstGeom prst="rect">
                <a:avLst/>
              </a:prstGeom>
              <a:noFill/>
              <a:ln>
                <a:noFill/>
              </a:ln>
            </p:spPr>
            <p:txBody>
              <a:bodyPr spcFirstLastPara="1" wrap="square" lIns="50800" tIns="50800" rIns="50800" bIns="50800" anchor="ctr" anchorCtr="0">
                <a:noAutofit/>
              </a:bodyPr>
              <a:lstStyle/>
              <a:p>
                <a:pPr marL="0" marR="0" lvl="0" indent="0" algn="ctr" rtl="0">
                  <a:lnSpc>
                    <a:spcPct val="140015"/>
                  </a:lnSpc>
                  <a:spcBef>
                    <a:spcPts val="0"/>
                  </a:spcBef>
                  <a:spcAft>
                    <a:spcPts val="0"/>
                  </a:spcAft>
                  <a:buClr>
                    <a:srgbClr val="2B622C"/>
                  </a:buClr>
                  <a:buSzPts val="2599"/>
                  <a:buFont typeface="Arial"/>
                  <a:buNone/>
                </a:pPr>
                <a:r>
                  <a:rPr lang="en-US" sz="2599" b="0" i="0" u="none" strike="noStrike" cap="none">
                    <a:solidFill>
                      <a:srgbClr val="2B622C"/>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grpSp>
        <p:grpSp>
          <p:nvGrpSpPr>
            <p:cNvPr id="187" name="Google Shape;187;g2cfa20568d1_0_0"/>
            <p:cNvGrpSpPr/>
            <p:nvPr/>
          </p:nvGrpSpPr>
          <p:grpSpPr>
            <a:xfrm rot="2910243">
              <a:off x="4708149" y="1199405"/>
              <a:ext cx="618772" cy="604727"/>
              <a:chOff x="0" y="0"/>
              <a:chExt cx="967158" cy="945205"/>
            </a:xfrm>
          </p:grpSpPr>
          <p:sp>
            <p:nvSpPr>
              <p:cNvPr id="188" name="Google Shape;188;g2cfa20568d1_0_0"/>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89" name="Google Shape;189;g2cfa20568d1_0_0"/>
              <p:cNvSpPr txBox="1"/>
              <p:nvPr/>
            </p:nvSpPr>
            <p:spPr>
              <a:xfrm>
                <a:off x="90671" y="40988"/>
                <a:ext cx="785700" cy="815700"/>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grpSp>
        <p:grpSp>
          <p:nvGrpSpPr>
            <p:cNvPr id="190" name="Google Shape;190;g2cfa20568d1_0_0"/>
            <p:cNvGrpSpPr/>
            <p:nvPr/>
          </p:nvGrpSpPr>
          <p:grpSpPr>
            <a:xfrm rot="2910243">
              <a:off x="2380650" y="1199404"/>
              <a:ext cx="618772" cy="604727"/>
              <a:chOff x="-90140" y="-78513"/>
              <a:chExt cx="967158" cy="945205"/>
            </a:xfrm>
          </p:grpSpPr>
          <p:sp>
            <p:nvSpPr>
              <p:cNvPr id="191" name="Google Shape;191;g2cfa20568d1_0_0"/>
              <p:cNvSpPr/>
              <p:nvPr/>
            </p:nvSpPr>
            <p:spPr>
              <a:xfrm>
                <a:off x="-90140" y="-78513"/>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92" name="Google Shape;192;g2cfa20568d1_0_0"/>
              <p:cNvSpPr txBox="1"/>
              <p:nvPr/>
            </p:nvSpPr>
            <p:spPr>
              <a:xfrm>
                <a:off x="90671" y="40988"/>
                <a:ext cx="785700" cy="815700"/>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grpSp>
        <p:grpSp>
          <p:nvGrpSpPr>
            <p:cNvPr id="193" name="Google Shape;193;g2cfa20568d1_0_0"/>
            <p:cNvGrpSpPr/>
            <p:nvPr/>
          </p:nvGrpSpPr>
          <p:grpSpPr>
            <a:xfrm rot="2910243">
              <a:off x="53147" y="1173650"/>
              <a:ext cx="618772" cy="604727"/>
              <a:chOff x="0" y="0"/>
              <a:chExt cx="967158" cy="945205"/>
            </a:xfrm>
          </p:grpSpPr>
          <p:sp>
            <p:nvSpPr>
              <p:cNvPr id="194" name="Google Shape;194;g2cfa20568d1_0_0"/>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95" name="Google Shape;195;g2cfa20568d1_0_0"/>
              <p:cNvSpPr txBox="1"/>
              <p:nvPr/>
            </p:nvSpPr>
            <p:spPr>
              <a:xfrm>
                <a:off x="90671" y="40988"/>
                <a:ext cx="785700" cy="815700"/>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grpSp>
        <p:grpSp>
          <p:nvGrpSpPr>
            <p:cNvPr id="196" name="Google Shape;196;g2cfa20568d1_0_0"/>
            <p:cNvGrpSpPr/>
            <p:nvPr/>
          </p:nvGrpSpPr>
          <p:grpSpPr>
            <a:xfrm rot="2909999">
              <a:off x="1127031" y="1747204"/>
              <a:ext cx="755981" cy="755981"/>
              <a:chOff x="0" y="0"/>
              <a:chExt cx="812800" cy="812800"/>
            </a:xfrm>
          </p:grpSpPr>
          <p:sp>
            <p:nvSpPr>
              <p:cNvPr id="197" name="Google Shape;197;g2cfa20568d1_0_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98" name="Google Shape;198;g2cfa20568d1_0_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99" name="Google Shape;199;g2cfa20568d1_0_0"/>
            <p:cNvGrpSpPr/>
            <p:nvPr/>
          </p:nvGrpSpPr>
          <p:grpSpPr>
            <a:xfrm rot="2909999">
              <a:off x="3482732" y="1809590"/>
              <a:ext cx="755981" cy="755981"/>
              <a:chOff x="0" y="0"/>
              <a:chExt cx="812800" cy="812800"/>
            </a:xfrm>
          </p:grpSpPr>
          <p:sp>
            <p:nvSpPr>
              <p:cNvPr id="200" name="Google Shape;200;g2cfa20568d1_0_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1" name="Google Shape;201;g2cfa20568d1_0_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02" name="Google Shape;202;g2cfa20568d1_0_0"/>
            <p:cNvGrpSpPr/>
            <p:nvPr/>
          </p:nvGrpSpPr>
          <p:grpSpPr>
            <a:xfrm rot="2910120">
              <a:off x="5838414" y="1783595"/>
              <a:ext cx="755982" cy="755982"/>
              <a:chOff x="0" y="0"/>
              <a:chExt cx="812800" cy="812800"/>
            </a:xfrm>
          </p:grpSpPr>
          <p:sp>
            <p:nvSpPr>
              <p:cNvPr id="203" name="Google Shape;203;g2cfa20568d1_0_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4" name="Google Shape;204;g2cfa20568d1_0_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05" name="Google Shape;205;g2cfa20568d1_0_0"/>
            <p:cNvGrpSpPr/>
            <p:nvPr/>
          </p:nvGrpSpPr>
          <p:grpSpPr>
            <a:xfrm rot="2910120">
              <a:off x="8194116" y="1757600"/>
              <a:ext cx="755982" cy="755982"/>
              <a:chOff x="0" y="0"/>
              <a:chExt cx="812800" cy="812800"/>
            </a:xfrm>
          </p:grpSpPr>
          <p:sp>
            <p:nvSpPr>
              <p:cNvPr id="206" name="Google Shape;206;g2cfa20568d1_0_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7" name="Google Shape;207;g2cfa20568d1_0_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08" name="Google Shape;208;g2cfa20568d1_0_0"/>
            <p:cNvGrpSpPr/>
            <p:nvPr/>
          </p:nvGrpSpPr>
          <p:grpSpPr>
            <a:xfrm rot="2910120">
              <a:off x="10549818" y="1757600"/>
              <a:ext cx="755982" cy="755982"/>
              <a:chOff x="0" y="0"/>
              <a:chExt cx="812800" cy="812800"/>
            </a:xfrm>
          </p:grpSpPr>
          <p:sp>
            <p:nvSpPr>
              <p:cNvPr id="209" name="Google Shape;209;g2cfa20568d1_0_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0" name="Google Shape;210;g2cfa20568d1_0_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pic>
        <p:nvPicPr>
          <p:cNvPr id="211" name="Google Shape;211;g2cfa20568d1_0_0"/>
          <p:cNvPicPr preferRelativeResize="0"/>
          <p:nvPr/>
        </p:nvPicPr>
        <p:blipFill rotWithShape="1">
          <a:blip r:embed="rId3">
            <a:alphaModFix/>
          </a:blip>
          <a:srcRect/>
          <a:stretch/>
        </p:blipFill>
        <p:spPr>
          <a:xfrm>
            <a:off x="1466493" y="1554540"/>
            <a:ext cx="545025" cy="573000"/>
          </a:xfrm>
          <a:prstGeom prst="rect">
            <a:avLst/>
          </a:prstGeom>
          <a:noFill/>
          <a:ln>
            <a:noFill/>
          </a:ln>
        </p:spPr>
      </p:pic>
      <p:pic>
        <p:nvPicPr>
          <p:cNvPr id="212" name="Google Shape;212;g2cfa20568d1_0_0"/>
          <p:cNvPicPr preferRelativeResize="0"/>
          <p:nvPr/>
        </p:nvPicPr>
        <p:blipFill rotWithShape="1">
          <a:blip r:embed="rId4">
            <a:alphaModFix/>
          </a:blip>
          <a:srcRect/>
          <a:stretch/>
        </p:blipFill>
        <p:spPr>
          <a:xfrm>
            <a:off x="3797693" y="1554546"/>
            <a:ext cx="644125" cy="644125"/>
          </a:xfrm>
          <a:prstGeom prst="rect">
            <a:avLst/>
          </a:prstGeom>
          <a:noFill/>
          <a:ln>
            <a:noFill/>
          </a:ln>
        </p:spPr>
      </p:pic>
      <p:pic>
        <p:nvPicPr>
          <p:cNvPr id="213" name="Google Shape;213;g2cfa20568d1_0_0"/>
          <p:cNvPicPr preferRelativeResize="0"/>
          <p:nvPr/>
        </p:nvPicPr>
        <p:blipFill rotWithShape="1">
          <a:blip r:embed="rId5">
            <a:alphaModFix/>
          </a:blip>
          <a:srcRect/>
          <a:stretch/>
        </p:blipFill>
        <p:spPr>
          <a:xfrm>
            <a:off x="6101456" y="1518640"/>
            <a:ext cx="670488" cy="644125"/>
          </a:xfrm>
          <a:prstGeom prst="rect">
            <a:avLst/>
          </a:prstGeom>
          <a:noFill/>
          <a:ln>
            <a:noFill/>
          </a:ln>
        </p:spPr>
      </p:pic>
      <p:pic>
        <p:nvPicPr>
          <p:cNvPr id="214" name="Google Shape;214;g2cfa20568d1_0_0"/>
          <p:cNvPicPr preferRelativeResize="0"/>
          <p:nvPr/>
        </p:nvPicPr>
        <p:blipFill rotWithShape="1">
          <a:blip r:embed="rId6">
            <a:alphaModFix/>
          </a:blip>
          <a:srcRect/>
          <a:stretch/>
        </p:blipFill>
        <p:spPr>
          <a:xfrm>
            <a:off x="8417046" y="1497224"/>
            <a:ext cx="644125" cy="653786"/>
          </a:xfrm>
          <a:prstGeom prst="rect">
            <a:avLst/>
          </a:prstGeom>
          <a:noFill/>
          <a:ln>
            <a:noFill/>
          </a:ln>
        </p:spPr>
      </p:pic>
      <p:pic>
        <p:nvPicPr>
          <p:cNvPr id="215" name="Google Shape;215;g2cfa20568d1_0_0"/>
          <p:cNvPicPr preferRelativeResize="0"/>
          <p:nvPr/>
        </p:nvPicPr>
        <p:blipFill rotWithShape="1">
          <a:blip r:embed="rId7">
            <a:alphaModFix/>
          </a:blip>
          <a:srcRect/>
          <a:stretch/>
        </p:blipFill>
        <p:spPr>
          <a:xfrm>
            <a:off x="10873149" y="1498412"/>
            <a:ext cx="644125" cy="616650"/>
          </a:xfrm>
          <a:prstGeom prst="rect">
            <a:avLst/>
          </a:prstGeom>
          <a:noFill/>
          <a:ln>
            <a:noFill/>
          </a:ln>
        </p:spPr>
      </p:pic>
      <p:grpSp>
        <p:nvGrpSpPr>
          <p:cNvPr id="216" name="Google Shape;216;g2cfa20568d1_0_0"/>
          <p:cNvGrpSpPr/>
          <p:nvPr/>
        </p:nvGrpSpPr>
        <p:grpSpPr>
          <a:xfrm>
            <a:off x="2925969" y="4294119"/>
            <a:ext cx="2322449" cy="1849206"/>
            <a:chOff x="2716119" y="5522645"/>
            <a:chExt cx="2322914" cy="1573792"/>
          </a:xfrm>
        </p:grpSpPr>
        <p:pic>
          <p:nvPicPr>
            <p:cNvPr id="217" name="Google Shape;217;g2cfa20568d1_0_0"/>
            <p:cNvPicPr preferRelativeResize="0"/>
            <p:nvPr/>
          </p:nvPicPr>
          <p:blipFill rotWithShape="1">
            <a:blip r:embed="rId8">
              <a:alphaModFix/>
            </a:blip>
            <a:srcRect/>
            <a:stretch/>
          </p:blipFill>
          <p:spPr>
            <a:xfrm>
              <a:off x="2718226" y="5522645"/>
              <a:ext cx="2320807" cy="1524175"/>
            </a:xfrm>
            <a:prstGeom prst="rect">
              <a:avLst/>
            </a:prstGeom>
            <a:noFill/>
            <a:ln>
              <a:noFill/>
            </a:ln>
          </p:spPr>
        </p:pic>
        <p:sp>
          <p:nvSpPr>
            <p:cNvPr id="218" name="Google Shape;218;g2cfa20568d1_0_0"/>
            <p:cNvSpPr txBox="1"/>
            <p:nvPr/>
          </p:nvSpPr>
          <p:spPr>
            <a:xfrm>
              <a:off x="2716119" y="5532532"/>
              <a:ext cx="2276400" cy="23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US" sz="800" b="1" i="0" u="none" strike="noStrike" cap="none" dirty="0">
                  <a:solidFill>
                    <a:srgbClr val="0F2741"/>
                  </a:solidFill>
                  <a:highlight>
                    <a:srgbClr val="FFFFFF"/>
                  </a:highlight>
                  <a:latin typeface="Arial"/>
                  <a:ea typeface="Arial"/>
                  <a:cs typeface="Arial"/>
                  <a:sym typeface="Arial"/>
                </a:rPr>
                <a:t>Artificial intelligence (AI) adoption rate in supply chain in 2022 and 2025</a:t>
              </a:r>
              <a:endParaRPr sz="800" b="1" i="0" u="none" strike="noStrike" cap="none" dirty="0">
                <a:solidFill>
                  <a:schemeClr val="dk1"/>
                </a:solidFill>
                <a:latin typeface="Calibri"/>
                <a:ea typeface="Calibri"/>
                <a:cs typeface="Calibri"/>
                <a:sym typeface="Calibri"/>
              </a:endParaRPr>
            </a:p>
          </p:txBody>
        </p:sp>
        <p:sp>
          <p:nvSpPr>
            <p:cNvPr id="219" name="Google Shape;219;g2cfa20568d1_0_0"/>
            <p:cNvSpPr txBox="1"/>
            <p:nvPr/>
          </p:nvSpPr>
          <p:spPr>
            <a:xfrm>
              <a:off x="2759861" y="6865437"/>
              <a:ext cx="2276400" cy="2310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US" sz="600" b="1" i="0" u="none" strike="noStrike" cap="none">
                  <a:solidFill>
                    <a:srgbClr val="0F2741"/>
                  </a:solidFill>
                  <a:highlight>
                    <a:srgbClr val="FFFFFF"/>
                  </a:highlight>
                  <a:latin typeface="Arial"/>
                  <a:ea typeface="Arial"/>
                  <a:cs typeface="Arial"/>
                  <a:sym typeface="Arial"/>
                </a:rPr>
                <a:t>Source: Statista</a:t>
              </a:r>
              <a:endParaRPr sz="600" b="1" i="0" u="none" strike="noStrike" cap="none">
                <a:solidFill>
                  <a:schemeClr val="dk1"/>
                </a:solidFill>
                <a:latin typeface="Calibri"/>
                <a:ea typeface="Calibri"/>
                <a:cs typeface="Calibri"/>
                <a:sym typeface="Calibri"/>
              </a:endParaRPr>
            </a:p>
          </p:txBody>
        </p:sp>
      </p:grpSp>
      <p:grpSp>
        <p:nvGrpSpPr>
          <p:cNvPr id="220" name="Google Shape;220;g2cfa20568d1_0_0"/>
          <p:cNvGrpSpPr/>
          <p:nvPr/>
        </p:nvGrpSpPr>
        <p:grpSpPr>
          <a:xfrm>
            <a:off x="9786033" y="4212338"/>
            <a:ext cx="2322345" cy="1715457"/>
            <a:chOff x="9766225" y="5137340"/>
            <a:chExt cx="2322345" cy="1637043"/>
          </a:xfrm>
        </p:grpSpPr>
        <p:pic>
          <p:nvPicPr>
            <p:cNvPr id="221" name="Google Shape;221;g2cfa20568d1_0_0"/>
            <p:cNvPicPr preferRelativeResize="0"/>
            <p:nvPr/>
          </p:nvPicPr>
          <p:blipFill rotWithShape="1">
            <a:blip r:embed="rId9">
              <a:alphaModFix/>
            </a:blip>
            <a:srcRect/>
            <a:stretch/>
          </p:blipFill>
          <p:spPr>
            <a:xfrm>
              <a:off x="9812170" y="5282074"/>
              <a:ext cx="2276400" cy="1492309"/>
            </a:xfrm>
            <a:prstGeom prst="rect">
              <a:avLst/>
            </a:prstGeom>
            <a:noFill/>
            <a:ln>
              <a:noFill/>
            </a:ln>
          </p:spPr>
        </p:pic>
        <p:sp>
          <p:nvSpPr>
            <p:cNvPr id="222" name="Google Shape;222;g2cfa20568d1_0_0"/>
            <p:cNvSpPr txBox="1"/>
            <p:nvPr/>
          </p:nvSpPr>
          <p:spPr>
            <a:xfrm>
              <a:off x="9766225" y="5137340"/>
              <a:ext cx="2232000" cy="18120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highlight>
                    <a:schemeClr val="lt1"/>
                  </a:highlight>
                  <a:latin typeface="Calibri"/>
                  <a:ea typeface="Calibri"/>
                  <a:cs typeface="Calibri"/>
                  <a:sym typeface="Calibri"/>
                </a:rPr>
                <a:t>Supply Chain Resiliency is important</a:t>
              </a:r>
              <a:endParaRPr sz="900" b="1" i="0" u="none" strike="noStrike" cap="none">
                <a:solidFill>
                  <a:schemeClr val="dk1"/>
                </a:solidFill>
                <a:highlight>
                  <a:schemeClr val="lt1"/>
                </a:highlight>
                <a:latin typeface="Calibri"/>
                <a:ea typeface="Calibri"/>
                <a:cs typeface="Calibri"/>
                <a:sym typeface="Calibri"/>
              </a:endParaRPr>
            </a:p>
          </p:txBody>
        </p:sp>
      </p:grpSp>
      <p:grpSp>
        <p:nvGrpSpPr>
          <p:cNvPr id="8" name="Group 7">
            <a:extLst>
              <a:ext uri="{FF2B5EF4-FFF2-40B4-BE49-F238E27FC236}">
                <a16:creationId xmlns:a16="http://schemas.microsoft.com/office/drawing/2014/main" id="{23FE94CE-B5D2-FC1E-069F-85866D1C3D65}"/>
              </a:ext>
            </a:extLst>
          </p:cNvPr>
          <p:cNvGrpSpPr/>
          <p:nvPr/>
        </p:nvGrpSpPr>
        <p:grpSpPr>
          <a:xfrm>
            <a:off x="177801" y="4394417"/>
            <a:ext cx="2173954" cy="1728488"/>
            <a:chOff x="177801" y="4394417"/>
            <a:chExt cx="2173954" cy="1728488"/>
          </a:xfrm>
        </p:grpSpPr>
        <p:pic>
          <p:nvPicPr>
            <p:cNvPr id="223" name="Google Shape;223;g2cfa20568d1_0_0"/>
            <p:cNvPicPr preferRelativeResize="0"/>
            <p:nvPr/>
          </p:nvPicPr>
          <p:blipFill rotWithShape="1">
            <a:blip r:embed="rId10">
              <a:alphaModFix/>
            </a:blip>
            <a:srcRect l="-1" t="30302" r="37066" b="231"/>
            <a:stretch/>
          </p:blipFill>
          <p:spPr>
            <a:xfrm>
              <a:off x="239651" y="4431030"/>
              <a:ext cx="2112103" cy="1674043"/>
            </a:xfrm>
            <a:prstGeom prst="rect">
              <a:avLst/>
            </a:prstGeom>
            <a:noFill/>
            <a:ln>
              <a:noFill/>
            </a:ln>
          </p:spPr>
        </p:pic>
        <p:sp>
          <p:nvSpPr>
            <p:cNvPr id="4" name="Google Shape;218;g2cfa20568d1_0_0">
              <a:extLst>
                <a:ext uri="{FF2B5EF4-FFF2-40B4-BE49-F238E27FC236}">
                  <a16:creationId xmlns:a16="http://schemas.microsoft.com/office/drawing/2014/main" id="{C9174027-0010-3D7B-026D-6D7D09156926}"/>
                </a:ext>
              </a:extLst>
            </p:cNvPr>
            <p:cNvSpPr txBox="1"/>
            <p:nvPr/>
          </p:nvSpPr>
          <p:spPr>
            <a:xfrm>
              <a:off x="177801" y="4394417"/>
              <a:ext cx="1803400" cy="13571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buSzPts val="1200"/>
                <a:buNone/>
                <a:defRPr sz="1200">
                  <a:latin typeface="Calibri"/>
                  <a:ea typeface="Calibri"/>
                  <a:cs typeface="Calibri"/>
                </a:defRPr>
              </a:lvl1pPr>
            </a:lstStyle>
            <a:p>
              <a:r>
                <a:rPr lang="en-US" sz="800" b="1" dirty="0">
                  <a:solidFill>
                    <a:schemeClr val="bg1"/>
                  </a:solidFill>
                </a:rPr>
                <a:t>Global Supply Chain as a Service Market size</a:t>
              </a:r>
              <a:endParaRPr sz="800" b="1" dirty="0">
                <a:solidFill>
                  <a:schemeClr val="bg1"/>
                </a:solidFill>
                <a:sym typeface="Calibri"/>
              </a:endParaRPr>
            </a:p>
          </p:txBody>
        </p:sp>
        <p:sp>
          <p:nvSpPr>
            <p:cNvPr id="5" name="Google Shape;218;g2cfa20568d1_0_0">
              <a:extLst>
                <a:ext uri="{FF2B5EF4-FFF2-40B4-BE49-F238E27FC236}">
                  <a16:creationId xmlns:a16="http://schemas.microsoft.com/office/drawing/2014/main" id="{34689FF8-1E26-6D5E-D925-E2CBD7AC7DC9}"/>
                </a:ext>
              </a:extLst>
            </p:cNvPr>
            <p:cNvSpPr txBox="1"/>
            <p:nvPr/>
          </p:nvSpPr>
          <p:spPr>
            <a:xfrm>
              <a:off x="944881" y="5987192"/>
              <a:ext cx="1406874" cy="13571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buSzPts val="1200"/>
                <a:buNone/>
                <a:defRPr sz="1200">
                  <a:latin typeface="Calibri"/>
                  <a:ea typeface="Calibri"/>
                  <a:cs typeface="Calibri"/>
                </a:defRPr>
              </a:lvl1pPr>
            </a:lstStyle>
            <a:p>
              <a:pPr algn="r"/>
              <a:r>
                <a:rPr lang="en-US" sz="500" b="1" dirty="0">
                  <a:solidFill>
                    <a:schemeClr val="bg1"/>
                  </a:solidFill>
                </a:rPr>
                <a:t>Source: Verifiedmarketresearch.com</a:t>
              </a:r>
              <a:endParaRPr sz="500" b="1" dirty="0">
                <a:solidFill>
                  <a:schemeClr val="bg1"/>
                </a:solidFill>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FB637BA-C5C7-7649-D266-09B78E2F8509}"/>
              </a:ext>
            </a:extLst>
          </p:cNvPr>
          <p:cNvSpPr/>
          <p:nvPr/>
        </p:nvSpPr>
        <p:spPr>
          <a:xfrm>
            <a:off x="417345" y="2344363"/>
            <a:ext cx="2016000" cy="28247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r>
              <a:rPr lang="en-US" sz="1200" dirty="0">
                <a:solidFill>
                  <a:sysClr val="windowText" lastClr="000000"/>
                </a:solidFill>
              </a:rPr>
              <a:t>Supply Chain Strategy</a:t>
            </a:r>
          </a:p>
          <a:p>
            <a:pPr marL="285750" indent="-285750">
              <a:buFont typeface="Arial" panose="020B0604020202020204" pitchFamily="34" charset="0"/>
              <a:buChar char="•"/>
            </a:pPr>
            <a:r>
              <a:rPr lang="en-US" sz="1200" dirty="0">
                <a:solidFill>
                  <a:sysClr val="windowText" lastClr="000000"/>
                </a:solidFill>
              </a:rPr>
              <a:t>Network Strategy &amp; optimization</a:t>
            </a:r>
          </a:p>
          <a:p>
            <a:pPr marL="285750" indent="-285750">
              <a:buFont typeface="Arial" panose="020B0604020202020204" pitchFamily="34" charset="0"/>
              <a:buChar char="•"/>
            </a:pPr>
            <a:r>
              <a:rPr lang="en-US" sz="1200" dirty="0">
                <a:solidFill>
                  <a:sysClr val="windowText" lastClr="000000"/>
                </a:solidFill>
              </a:rPr>
              <a:t>Inventory optimization</a:t>
            </a:r>
          </a:p>
          <a:p>
            <a:pPr marL="285750" indent="-285750">
              <a:buFont typeface="Arial" panose="020B0604020202020204" pitchFamily="34" charset="0"/>
              <a:buChar char="•"/>
            </a:pPr>
            <a:r>
              <a:rPr lang="en-US" sz="1200" dirty="0">
                <a:solidFill>
                  <a:sysClr val="windowText" lastClr="000000"/>
                </a:solidFill>
              </a:rPr>
              <a:t>Procurement strategy</a:t>
            </a:r>
          </a:p>
          <a:p>
            <a:pPr marL="285750" indent="-285750">
              <a:buFont typeface="Arial" panose="020B0604020202020204" pitchFamily="34" charset="0"/>
              <a:buChar char="•"/>
            </a:pPr>
            <a:r>
              <a:rPr lang="en-US" sz="1200" dirty="0">
                <a:solidFill>
                  <a:sysClr val="windowText" lastClr="000000"/>
                </a:solidFill>
              </a:rPr>
              <a:t>Supply Chain Risk Management</a:t>
            </a:r>
          </a:p>
          <a:p>
            <a:pPr marL="285750" indent="-285750">
              <a:buFont typeface="Arial" panose="020B0604020202020204" pitchFamily="34" charset="0"/>
              <a:buChar char="•"/>
            </a:pPr>
            <a:r>
              <a:rPr lang="en-US" sz="1200" dirty="0">
                <a:solidFill>
                  <a:sysClr val="windowText" lastClr="000000"/>
                </a:solidFill>
              </a:rPr>
              <a:t>Opportunity assessment</a:t>
            </a:r>
          </a:p>
          <a:p>
            <a:pPr marL="285750" indent="-285750">
              <a:buFont typeface="Arial" panose="020B0604020202020204" pitchFamily="34" charset="0"/>
              <a:buChar char="•"/>
            </a:pPr>
            <a:r>
              <a:rPr lang="en-US" sz="1200" dirty="0">
                <a:solidFill>
                  <a:sysClr val="windowText" lastClr="000000"/>
                </a:solidFill>
              </a:rPr>
              <a:t>Sustainability &amp; ESG</a:t>
            </a:r>
          </a:p>
          <a:p>
            <a:pPr marL="285750" indent="-285750">
              <a:buFont typeface="Arial" panose="020B0604020202020204" pitchFamily="34" charset="0"/>
              <a:buChar char="•"/>
            </a:pPr>
            <a:r>
              <a:rPr lang="en-US" sz="1200" dirty="0">
                <a:solidFill>
                  <a:sysClr val="windowText" lastClr="000000"/>
                </a:solidFill>
              </a:rPr>
              <a:t>Research &amp; Intelligence</a:t>
            </a:r>
          </a:p>
          <a:p>
            <a:pPr marL="285750" indent="-285750">
              <a:buFont typeface="Arial" panose="020B0604020202020204" pitchFamily="34" charset="0"/>
              <a:buChar char="•"/>
            </a:pPr>
            <a:endParaRPr lang="en-US" sz="1200" dirty="0">
              <a:solidFill>
                <a:sysClr val="windowText" lastClr="000000"/>
              </a:solidFill>
            </a:endParaRPr>
          </a:p>
        </p:txBody>
      </p:sp>
      <p:sp>
        <p:nvSpPr>
          <p:cNvPr id="15" name="Rectangle 14">
            <a:extLst>
              <a:ext uri="{FF2B5EF4-FFF2-40B4-BE49-F238E27FC236}">
                <a16:creationId xmlns:a16="http://schemas.microsoft.com/office/drawing/2014/main" id="{E08635ED-2A8F-D362-F126-78F89A5E2897}"/>
              </a:ext>
            </a:extLst>
          </p:cNvPr>
          <p:cNvSpPr/>
          <p:nvPr/>
        </p:nvSpPr>
        <p:spPr>
          <a:xfrm>
            <a:off x="2702300" y="2344364"/>
            <a:ext cx="2016000" cy="28247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r>
              <a:rPr lang="en-US" sz="1200" dirty="0">
                <a:solidFill>
                  <a:sysClr val="windowText" lastClr="000000"/>
                </a:solidFill>
              </a:rPr>
              <a:t>Demand Planning and Management</a:t>
            </a:r>
          </a:p>
          <a:p>
            <a:pPr marL="285750" indent="-285750">
              <a:buFont typeface="Arial" panose="020B0604020202020204" pitchFamily="34" charset="0"/>
              <a:buChar char="•"/>
            </a:pPr>
            <a:r>
              <a:rPr lang="en-US" sz="1200" dirty="0">
                <a:solidFill>
                  <a:sysClr val="windowText" lastClr="000000"/>
                </a:solidFill>
              </a:rPr>
              <a:t>Sales &amp; Operations Planning &amp; Management</a:t>
            </a:r>
          </a:p>
          <a:p>
            <a:pPr marL="285750" indent="-285750">
              <a:buFont typeface="Arial" panose="020B0604020202020204" pitchFamily="34" charset="0"/>
              <a:buChar char="•"/>
            </a:pPr>
            <a:r>
              <a:rPr lang="en-US" sz="1200" dirty="0">
                <a:solidFill>
                  <a:sysClr val="windowText" lastClr="000000"/>
                </a:solidFill>
              </a:rPr>
              <a:t>Inventory Planning &amp; Management</a:t>
            </a:r>
          </a:p>
          <a:p>
            <a:pPr marL="285750" indent="-285750">
              <a:buFont typeface="Arial" panose="020B0604020202020204" pitchFamily="34" charset="0"/>
              <a:buChar char="•"/>
            </a:pPr>
            <a:r>
              <a:rPr lang="en-US" sz="1200" dirty="0">
                <a:solidFill>
                  <a:sysClr val="windowText" lastClr="000000"/>
                </a:solidFill>
              </a:rPr>
              <a:t>Production Planning &amp; Scheduling</a:t>
            </a:r>
          </a:p>
          <a:p>
            <a:pPr marL="285750" indent="-285750">
              <a:buFont typeface="Arial" panose="020B0604020202020204" pitchFamily="34" charset="0"/>
              <a:buChar char="•"/>
            </a:pPr>
            <a:r>
              <a:rPr lang="en-US" sz="1200" dirty="0">
                <a:solidFill>
                  <a:sysClr val="windowText" lastClr="000000"/>
                </a:solidFill>
              </a:rPr>
              <a:t>Procurement Planning &amp; Management</a:t>
            </a:r>
          </a:p>
          <a:p>
            <a:pPr marL="285750" indent="-285750">
              <a:buFont typeface="Arial" panose="020B0604020202020204" pitchFamily="34" charset="0"/>
              <a:buChar char="•"/>
            </a:pPr>
            <a:endParaRPr lang="en-US" sz="1200" dirty="0">
              <a:solidFill>
                <a:sysClr val="windowText" lastClr="000000"/>
              </a:solidFill>
            </a:endParaRPr>
          </a:p>
        </p:txBody>
      </p:sp>
      <p:sp>
        <p:nvSpPr>
          <p:cNvPr id="16" name="Rectangle 15">
            <a:extLst>
              <a:ext uri="{FF2B5EF4-FFF2-40B4-BE49-F238E27FC236}">
                <a16:creationId xmlns:a16="http://schemas.microsoft.com/office/drawing/2014/main" id="{F2F75109-A036-4AE6-ED05-BD4F4A4DFF1C}"/>
              </a:ext>
            </a:extLst>
          </p:cNvPr>
          <p:cNvSpPr/>
          <p:nvPr/>
        </p:nvSpPr>
        <p:spPr>
          <a:xfrm>
            <a:off x="7272210" y="2344364"/>
            <a:ext cx="2016000" cy="28247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r>
              <a:rPr lang="en-US" sz="1200" dirty="0">
                <a:solidFill>
                  <a:sysClr val="windowText" lastClr="000000"/>
                </a:solidFill>
              </a:rPr>
              <a:t>Digital Supply Chain</a:t>
            </a:r>
          </a:p>
          <a:p>
            <a:pPr marL="285750" indent="-285750">
              <a:buFont typeface="Arial" panose="020B0604020202020204" pitchFamily="34" charset="0"/>
              <a:buChar char="•"/>
            </a:pPr>
            <a:r>
              <a:rPr lang="en-US" sz="1200" dirty="0">
                <a:solidFill>
                  <a:sysClr val="windowText" lastClr="000000"/>
                </a:solidFill>
              </a:rPr>
              <a:t>Supply Chain Simulations</a:t>
            </a:r>
          </a:p>
          <a:p>
            <a:pPr marL="285750" indent="-285750">
              <a:buFont typeface="Arial" panose="020B0604020202020204" pitchFamily="34" charset="0"/>
              <a:buChar char="•"/>
            </a:pPr>
            <a:r>
              <a:rPr lang="en-US" sz="1200" dirty="0">
                <a:solidFill>
                  <a:sysClr val="windowText" lastClr="000000"/>
                </a:solidFill>
              </a:rPr>
              <a:t>Supply Chain Apps and APIs</a:t>
            </a:r>
          </a:p>
          <a:p>
            <a:pPr marL="285750" indent="-285750">
              <a:buFont typeface="Arial" panose="020B0604020202020204" pitchFamily="34" charset="0"/>
              <a:buChar char="•"/>
            </a:pPr>
            <a:r>
              <a:rPr lang="en-US" sz="1200" dirty="0">
                <a:solidFill>
                  <a:sysClr val="windowText" lastClr="000000"/>
                </a:solidFill>
              </a:rPr>
              <a:t>Supply Chain Visibility through RFID, QR codes and bar codes</a:t>
            </a:r>
          </a:p>
          <a:p>
            <a:pPr marL="285750" indent="-285750">
              <a:buFont typeface="Arial" panose="020B0604020202020204" pitchFamily="34" charset="0"/>
              <a:buChar char="•"/>
            </a:pPr>
            <a:r>
              <a:rPr lang="en-US" sz="1200" dirty="0">
                <a:solidFill>
                  <a:sysClr val="windowText" lastClr="000000"/>
                </a:solidFill>
              </a:rPr>
              <a:t>Telematics</a:t>
            </a:r>
          </a:p>
          <a:p>
            <a:pPr marL="285750" indent="-285750">
              <a:buFont typeface="Arial" panose="020B0604020202020204" pitchFamily="34" charset="0"/>
              <a:buChar char="•"/>
            </a:pPr>
            <a:r>
              <a:rPr lang="en-US" sz="1200" dirty="0">
                <a:solidFill>
                  <a:sysClr val="windowText" lastClr="000000"/>
                </a:solidFill>
              </a:rPr>
              <a:t>Solver Integrations for Optimization</a:t>
            </a:r>
          </a:p>
        </p:txBody>
      </p:sp>
      <p:sp>
        <p:nvSpPr>
          <p:cNvPr id="17" name="Rectangle 16">
            <a:extLst>
              <a:ext uri="{FF2B5EF4-FFF2-40B4-BE49-F238E27FC236}">
                <a16:creationId xmlns:a16="http://schemas.microsoft.com/office/drawing/2014/main" id="{521A5470-7F5B-5754-CCBA-9E8E7B07832A}"/>
              </a:ext>
            </a:extLst>
          </p:cNvPr>
          <p:cNvSpPr/>
          <p:nvPr/>
        </p:nvSpPr>
        <p:spPr>
          <a:xfrm>
            <a:off x="4987255" y="2344364"/>
            <a:ext cx="2016000" cy="28247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r>
              <a:rPr lang="en-US" sz="1200" dirty="0">
                <a:solidFill>
                  <a:sysClr val="windowText" lastClr="000000"/>
                </a:solidFill>
              </a:rPr>
              <a:t>Supply Chain Data Strategy</a:t>
            </a:r>
          </a:p>
          <a:p>
            <a:pPr marL="285750" indent="-285750">
              <a:buFont typeface="Arial" panose="020B0604020202020204" pitchFamily="34" charset="0"/>
              <a:buChar char="•"/>
            </a:pPr>
            <a:r>
              <a:rPr lang="en-US" sz="1200" dirty="0">
                <a:solidFill>
                  <a:sysClr val="windowText" lastClr="000000"/>
                </a:solidFill>
              </a:rPr>
              <a:t>Supply Chain Diagnostics</a:t>
            </a:r>
          </a:p>
          <a:p>
            <a:pPr marL="285750" indent="-285750">
              <a:buFont typeface="Arial" panose="020B0604020202020204" pitchFamily="34" charset="0"/>
              <a:buChar char="•"/>
            </a:pPr>
            <a:r>
              <a:rPr lang="en-US" sz="1200" dirty="0">
                <a:solidFill>
                  <a:sysClr val="windowText" lastClr="000000"/>
                </a:solidFill>
              </a:rPr>
              <a:t>Supply Chain Analytics (AI, machine learning and advanced analytics)</a:t>
            </a:r>
          </a:p>
          <a:p>
            <a:pPr marL="285750" indent="-285750">
              <a:buFont typeface="Arial" panose="020B0604020202020204" pitchFamily="34" charset="0"/>
              <a:buChar char="•"/>
            </a:pPr>
            <a:r>
              <a:rPr lang="en-US" sz="1200" dirty="0">
                <a:solidFill>
                  <a:sysClr val="windowText" lastClr="000000"/>
                </a:solidFill>
              </a:rPr>
              <a:t>Procurement Analytics</a:t>
            </a:r>
          </a:p>
          <a:p>
            <a:pPr marL="285750" indent="-285750">
              <a:buFont typeface="Arial" panose="020B0604020202020204" pitchFamily="34" charset="0"/>
              <a:buChar char="•"/>
            </a:pPr>
            <a:r>
              <a:rPr lang="en-US" sz="1200" dirty="0">
                <a:solidFill>
                  <a:sysClr val="windowText" lastClr="000000"/>
                </a:solidFill>
              </a:rPr>
              <a:t>Supply Chain master data management</a:t>
            </a:r>
          </a:p>
          <a:p>
            <a:pPr marL="285750" indent="-285750">
              <a:buFont typeface="Arial" panose="020B0604020202020204" pitchFamily="34" charset="0"/>
              <a:buChar char="•"/>
            </a:pPr>
            <a:r>
              <a:rPr lang="en-US" sz="1200" dirty="0">
                <a:solidFill>
                  <a:sysClr val="windowText" lastClr="000000"/>
                </a:solidFill>
              </a:rPr>
              <a:t>Data Governance</a:t>
            </a:r>
          </a:p>
          <a:p>
            <a:pPr marL="285750" indent="-285750">
              <a:buFont typeface="Arial" panose="020B0604020202020204" pitchFamily="34" charset="0"/>
              <a:buChar char="•"/>
            </a:pPr>
            <a:r>
              <a:rPr lang="en-US" sz="1200" dirty="0">
                <a:solidFill>
                  <a:sysClr val="windowText" lastClr="000000"/>
                </a:solidFill>
              </a:rPr>
              <a:t>Visualization</a:t>
            </a:r>
          </a:p>
          <a:p>
            <a:pPr marL="285750" indent="-285750">
              <a:buFont typeface="Arial" panose="020B0604020202020204" pitchFamily="34" charset="0"/>
              <a:buChar char="•"/>
            </a:pPr>
            <a:r>
              <a:rPr lang="en-US" sz="1200" dirty="0">
                <a:solidFill>
                  <a:sysClr val="windowText" lastClr="000000"/>
                </a:solidFill>
              </a:rPr>
              <a:t>AI adoption</a:t>
            </a:r>
          </a:p>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18" name="Rectangle 17">
            <a:extLst>
              <a:ext uri="{FF2B5EF4-FFF2-40B4-BE49-F238E27FC236}">
                <a16:creationId xmlns:a16="http://schemas.microsoft.com/office/drawing/2014/main" id="{4D6B4902-D07F-2D54-4290-07F9154D1BBF}"/>
              </a:ext>
            </a:extLst>
          </p:cNvPr>
          <p:cNvSpPr/>
          <p:nvPr/>
        </p:nvSpPr>
        <p:spPr>
          <a:xfrm>
            <a:off x="9557165" y="2344364"/>
            <a:ext cx="2016000" cy="28247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r>
              <a:rPr lang="en-US" sz="1200" dirty="0">
                <a:solidFill>
                  <a:sysClr val="windowText" lastClr="000000"/>
                </a:solidFill>
              </a:rPr>
              <a:t>Supply Chain Master Class</a:t>
            </a:r>
          </a:p>
          <a:p>
            <a:pPr marL="285750" indent="-285750">
              <a:buFont typeface="Arial" panose="020B0604020202020204" pitchFamily="34" charset="0"/>
              <a:buChar char="•"/>
            </a:pPr>
            <a:r>
              <a:rPr lang="en-US" sz="1200" dirty="0">
                <a:solidFill>
                  <a:sysClr val="windowText" lastClr="000000"/>
                </a:solidFill>
              </a:rPr>
              <a:t>Bespoke learning programs</a:t>
            </a:r>
          </a:p>
          <a:p>
            <a:pPr marL="285750" indent="-285750">
              <a:buFont typeface="Arial" panose="020B0604020202020204" pitchFamily="34" charset="0"/>
              <a:buChar char="•"/>
            </a:pPr>
            <a:r>
              <a:rPr lang="en-US" sz="1200" dirty="0">
                <a:solidFill>
                  <a:sysClr val="windowText" lastClr="000000"/>
                </a:solidFill>
              </a:rPr>
              <a:t>Utilizing modern methods including Gamification and Case Study based</a:t>
            </a:r>
          </a:p>
          <a:p>
            <a:pPr marL="285750" indent="-285750">
              <a:buFont typeface="Arial" panose="020B0604020202020204" pitchFamily="34" charset="0"/>
              <a:buChar char="•"/>
            </a:pPr>
            <a:r>
              <a:rPr lang="en-US" sz="1200" dirty="0">
                <a:solidFill>
                  <a:sysClr val="windowText" lastClr="000000"/>
                </a:solidFill>
              </a:rPr>
              <a:t>Change Management</a:t>
            </a:r>
          </a:p>
        </p:txBody>
      </p:sp>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p:txBody>
          <a:bodyPr/>
          <a:lstStyle/>
          <a:p>
            <a:r>
              <a:rPr lang="en-US" dirty="0">
                <a:solidFill>
                  <a:srgbClr val="084E5C"/>
                </a:solidFill>
                <a:latin typeface="+mn-lt"/>
              </a:rPr>
              <a:t>Service offerings</a:t>
            </a:r>
          </a:p>
        </p:txBody>
      </p:sp>
      <p:sp>
        <p:nvSpPr>
          <p:cNvPr id="9" name="Rectangle 8">
            <a:extLst>
              <a:ext uri="{FF2B5EF4-FFF2-40B4-BE49-F238E27FC236}">
                <a16:creationId xmlns:a16="http://schemas.microsoft.com/office/drawing/2014/main" id="{7FAB3DAB-7551-D08A-60A4-14CAB7B92480}"/>
              </a:ext>
            </a:extLst>
          </p:cNvPr>
          <p:cNvSpPr/>
          <p:nvPr/>
        </p:nvSpPr>
        <p:spPr>
          <a:xfrm>
            <a:off x="417345" y="1400783"/>
            <a:ext cx="2016000" cy="943583"/>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b="1" dirty="0"/>
              <a:t>Supply Chain Strategy &amp; Planning</a:t>
            </a:r>
          </a:p>
        </p:txBody>
      </p:sp>
      <p:sp>
        <p:nvSpPr>
          <p:cNvPr id="10" name="Rectangle 9">
            <a:extLst>
              <a:ext uri="{FF2B5EF4-FFF2-40B4-BE49-F238E27FC236}">
                <a16:creationId xmlns:a16="http://schemas.microsoft.com/office/drawing/2014/main" id="{0F4A0FC4-8D49-055F-545D-61A6B8645E6A}"/>
              </a:ext>
            </a:extLst>
          </p:cNvPr>
          <p:cNvSpPr/>
          <p:nvPr/>
        </p:nvSpPr>
        <p:spPr>
          <a:xfrm>
            <a:off x="2701475" y="1400783"/>
            <a:ext cx="2016000" cy="943583"/>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b="1" dirty="0"/>
              <a:t>Supply Chain-as-a-Service</a:t>
            </a:r>
          </a:p>
        </p:txBody>
      </p:sp>
      <p:sp>
        <p:nvSpPr>
          <p:cNvPr id="11" name="Rectangle 10">
            <a:extLst>
              <a:ext uri="{FF2B5EF4-FFF2-40B4-BE49-F238E27FC236}">
                <a16:creationId xmlns:a16="http://schemas.microsoft.com/office/drawing/2014/main" id="{1C44C553-5016-25C4-E1C4-0164B5B1C1EF}"/>
              </a:ext>
            </a:extLst>
          </p:cNvPr>
          <p:cNvSpPr/>
          <p:nvPr/>
        </p:nvSpPr>
        <p:spPr>
          <a:xfrm>
            <a:off x="4985605" y="1400783"/>
            <a:ext cx="2016000" cy="94358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b="1" dirty="0"/>
              <a:t>Data Analytics </a:t>
            </a:r>
          </a:p>
          <a:p>
            <a:pPr algn="ctr"/>
            <a:r>
              <a:rPr lang="en-US" sz="1400" b="1" dirty="0"/>
              <a:t>&amp; AI</a:t>
            </a:r>
          </a:p>
        </p:txBody>
      </p:sp>
      <p:sp>
        <p:nvSpPr>
          <p:cNvPr id="12" name="Rectangle 11">
            <a:extLst>
              <a:ext uri="{FF2B5EF4-FFF2-40B4-BE49-F238E27FC236}">
                <a16:creationId xmlns:a16="http://schemas.microsoft.com/office/drawing/2014/main" id="{06361CEF-1751-F7E6-232D-BFA14422A311}"/>
              </a:ext>
            </a:extLst>
          </p:cNvPr>
          <p:cNvSpPr/>
          <p:nvPr/>
        </p:nvSpPr>
        <p:spPr>
          <a:xfrm>
            <a:off x="7269735" y="1400783"/>
            <a:ext cx="2016000" cy="943583"/>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b="1" dirty="0"/>
              <a:t>Supply Chain </a:t>
            </a:r>
          </a:p>
          <a:p>
            <a:pPr algn="ctr"/>
            <a:r>
              <a:rPr lang="en-US" sz="1400" b="1" dirty="0"/>
              <a:t>Technology</a:t>
            </a:r>
          </a:p>
        </p:txBody>
      </p:sp>
      <p:sp>
        <p:nvSpPr>
          <p:cNvPr id="13" name="Rectangle 12">
            <a:extLst>
              <a:ext uri="{FF2B5EF4-FFF2-40B4-BE49-F238E27FC236}">
                <a16:creationId xmlns:a16="http://schemas.microsoft.com/office/drawing/2014/main" id="{7D47B385-2A9E-B640-D8F1-A4D7A0BCCA4C}"/>
              </a:ext>
            </a:extLst>
          </p:cNvPr>
          <p:cNvSpPr/>
          <p:nvPr/>
        </p:nvSpPr>
        <p:spPr>
          <a:xfrm>
            <a:off x="9553863" y="1400783"/>
            <a:ext cx="2016000" cy="943583"/>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b="1" dirty="0"/>
              <a:t>Supply Chain Training &amp; Development</a:t>
            </a:r>
          </a:p>
        </p:txBody>
      </p:sp>
      <p:sp>
        <p:nvSpPr>
          <p:cNvPr id="4" name="Oval 3">
            <a:extLst>
              <a:ext uri="{FF2B5EF4-FFF2-40B4-BE49-F238E27FC236}">
                <a16:creationId xmlns:a16="http://schemas.microsoft.com/office/drawing/2014/main" id="{E1B42C18-340F-00D1-71EE-B665082DA954}"/>
              </a:ext>
            </a:extLst>
          </p:cNvPr>
          <p:cNvSpPr/>
          <p:nvPr/>
        </p:nvSpPr>
        <p:spPr>
          <a:xfrm>
            <a:off x="3367611" y="2033081"/>
            <a:ext cx="661600" cy="661593"/>
          </a:xfrm>
          <a:prstGeom prst="ellipse">
            <a:avLst/>
          </a:prstGeom>
          <a:blipFill>
            <a:blip r:embed="rId2">
              <a:extLst>
                <a:ext uri="{28A0092B-C50C-407E-A947-70E740481C1C}">
                  <a14:useLocalDpi xmlns:a14="http://schemas.microsoft.com/office/drawing/2010/main" val="0"/>
                </a:ext>
              </a:extLst>
            </a:blip>
            <a:srcRect/>
            <a:stretch>
              <a:fillRect l="-13000" r="-13000"/>
            </a:stretch>
          </a:blipFill>
        </p:spPr>
        <p:style>
          <a:lnRef idx="2">
            <a:schemeClr val="lt1">
              <a:hueOff val="0"/>
              <a:satOff val="0"/>
              <a:lumOff val="0"/>
              <a:alphaOff val="0"/>
            </a:schemeClr>
          </a:lnRef>
          <a:fillRef idx="1">
            <a:scrgbClr r="0" g="0" b="0"/>
          </a:fillRef>
          <a:effectRef idx="0">
            <a:schemeClr val="accent4">
              <a:tint val="50000"/>
              <a:hueOff val="2381266"/>
              <a:satOff val="5428"/>
              <a:lumOff val="3514"/>
              <a:alphaOff val="0"/>
            </a:schemeClr>
          </a:effectRef>
          <a:fontRef idx="minor">
            <a:schemeClr val="lt1">
              <a:hueOff val="0"/>
              <a:satOff val="0"/>
              <a:lumOff val="0"/>
              <a:alphaOff val="0"/>
            </a:schemeClr>
          </a:fontRef>
        </p:style>
        <p:txBody>
          <a:bodyPr/>
          <a:lstStyle/>
          <a:p>
            <a:endParaRPr lang="en-US"/>
          </a:p>
        </p:txBody>
      </p:sp>
      <p:sp>
        <p:nvSpPr>
          <p:cNvPr id="5" name="Oval 4">
            <a:extLst>
              <a:ext uri="{FF2B5EF4-FFF2-40B4-BE49-F238E27FC236}">
                <a16:creationId xmlns:a16="http://schemas.microsoft.com/office/drawing/2014/main" id="{888968AD-67FF-1873-E103-8BFFF80A6941}"/>
              </a:ext>
            </a:extLst>
          </p:cNvPr>
          <p:cNvSpPr/>
          <p:nvPr/>
        </p:nvSpPr>
        <p:spPr>
          <a:xfrm>
            <a:off x="5651741" y="2033081"/>
            <a:ext cx="661600" cy="661593"/>
          </a:xfrm>
          <a:prstGeom prst="ellipse">
            <a:avLst/>
          </a:prstGeom>
          <a:blipFill>
            <a:blip r:embed="rId3" cstate="print">
              <a:extLst>
                <a:ext uri="{28A0092B-C50C-407E-A947-70E740481C1C}">
                  <a14:useLocalDpi xmlns:a14="http://schemas.microsoft.com/office/drawing/2010/main" val="0"/>
                </a:ext>
              </a:extLst>
            </a:blip>
            <a:srcRect/>
            <a:stretch>
              <a:fillRect l="-3000" r="-3000"/>
            </a:stretch>
          </a:blipFill>
        </p:spPr>
        <p:style>
          <a:lnRef idx="2">
            <a:schemeClr val="lt1">
              <a:hueOff val="0"/>
              <a:satOff val="0"/>
              <a:lumOff val="0"/>
              <a:alphaOff val="0"/>
            </a:schemeClr>
          </a:lnRef>
          <a:fillRef idx="1">
            <a:scrgbClr r="0" g="0" b="0"/>
          </a:fillRef>
          <a:effectRef idx="0">
            <a:schemeClr val="accent4">
              <a:tint val="50000"/>
              <a:hueOff val="4762532"/>
              <a:satOff val="10856"/>
              <a:lumOff val="7029"/>
              <a:alphaOff val="0"/>
            </a:schemeClr>
          </a:effectRef>
          <a:fontRef idx="minor">
            <a:schemeClr val="lt1">
              <a:hueOff val="0"/>
              <a:satOff val="0"/>
              <a:lumOff val="0"/>
              <a:alphaOff val="0"/>
            </a:schemeClr>
          </a:fontRef>
        </p:style>
        <p:txBody>
          <a:bodyPr/>
          <a:lstStyle/>
          <a:p>
            <a:endParaRPr lang="en-US"/>
          </a:p>
        </p:txBody>
      </p:sp>
      <p:sp>
        <p:nvSpPr>
          <p:cNvPr id="6" name="Oval 5">
            <a:extLst>
              <a:ext uri="{FF2B5EF4-FFF2-40B4-BE49-F238E27FC236}">
                <a16:creationId xmlns:a16="http://schemas.microsoft.com/office/drawing/2014/main" id="{A773DD30-2129-64A0-662D-BDF7B67B6BE4}"/>
              </a:ext>
            </a:extLst>
          </p:cNvPr>
          <p:cNvSpPr/>
          <p:nvPr/>
        </p:nvSpPr>
        <p:spPr>
          <a:xfrm>
            <a:off x="7935871" y="2033081"/>
            <a:ext cx="661600" cy="661593"/>
          </a:xfrm>
          <a:prstGeom prst="ellipse">
            <a:avLst/>
          </a:prstGeom>
          <a:blipFill>
            <a:blip r:embed="rId4">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4">
              <a:tint val="50000"/>
              <a:hueOff val="7143798"/>
              <a:satOff val="16283"/>
              <a:lumOff val="10543"/>
              <a:alphaOff val="0"/>
            </a:schemeClr>
          </a:effectRef>
          <a:fontRef idx="minor">
            <a:schemeClr val="lt1">
              <a:hueOff val="0"/>
              <a:satOff val="0"/>
              <a:lumOff val="0"/>
              <a:alphaOff val="0"/>
            </a:schemeClr>
          </a:fontRef>
        </p:style>
        <p:txBody>
          <a:bodyPr/>
          <a:lstStyle/>
          <a:p>
            <a:endParaRPr lang="en-US"/>
          </a:p>
        </p:txBody>
      </p:sp>
      <p:sp>
        <p:nvSpPr>
          <p:cNvPr id="8" name="Oval 7">
            <a:extLst>
              <a:ext uri="{FF2B5EF4-FFF2-40B4-BE49-F238E27FC236}">
                <a16:creationId xmlns:a16="http://schemas.microsoft.com/office/drawing/2014/main" id="{03433C4F-31FD-3A95-15E7-85842E0C9C8B}"/>
              </a:ext>
            </a:extLst>
          </p:cNvPr>
          <p:cNvSpPr/>
          <p:nvPr/>
        </p:nvSpPr>
        <p:spPr>
          <a:xfrm>
            <a:off x="10219999" y="2110902"/>
            <a:ext cx="661600" cy="661593"/>
          </a:xfrm>
          <a:prstGeom prst="ellipse">
            <a:avLst/>
          </a:prstGeom>
          <a:blipFill>
            <a:blip r:embed="rId5">
              <a:extLst>
                <a:ext uri="{28A0092B-C50C-407E-A947-70E740481C1C}">
                  <a14:useLocalDpi xmlns:a14="http://schemas.microsoft.com/office/drawing/2010/main" val="0"/>
                </a:ext>
              </a:extLst>
            </a:blip>
            <a:srcRect/>
            <a:stretch>
              <a:fillRect l="-18000" r="-18000"/>
            </a:stretch>
          </a:blipFill>
        </p:spPr>
        <p:style>
          <a:lnRef idx="2">
            <a:schemeClr val="lt1">
              <a:hueOff val="0"/>
              <a:satOff val="0"/>
              <a:lumOff val="0"/>
              <a:alphaOff val="0"/>
            </a:schemeClr>
          </a:lnRef>
          <a:fillRef idx="1">
            <a:scrgbClr r="0" g="0" b="0"/>
          </a:fillRef>
          <a:effectRef idx="0">
            <a:schemeClr val="accent4">
              <a:tint val="50000"/>
              <a:hueOff val="11906329"/>
              <a:satOff val="27139"/>
              <a:lumOff val="17572"/>
              <a:alphaOff val="0"/>
            </a:schemeClr>
          </a:effectRef>
          <a:fontRef idx="minor">
            <a:schemeClr val="lt1">
              <a:hueOff val="0"/>
              <a:satOff val="0"/>
              <a:lumOff val="0"/>
              <a:alphaOff val="0"/>
            </a:schemeClr>
          </a:fontRef>
        </p:style>
        <p:txBody>
          <a:bodyPr/>
          <a:lstStyle/>
          <a:p>
            <a:endParaRPr lang="en-US"/>
          </a:p>
        </p:txBody>
      </p:sp>
      <p:sp>
        <p:nvSpPr>
          <p:cNvPr id="3" name="Oval 2">
            <a:extLst>
              <a:ext uri="{FF2B5EF4-FFF2-40B4-BE49-F238E27FC236}">
                <a16:creationId xmlns:a16="http://schemas.microsoft.com/office/drawing/2014/main" id="{EF98D6C5-4CC3-3A34-3820-23040B406C57}"/>
              </a:ext>
            </a:extLst>
          </p:cNvPr>
          <p:cNvSpPr/>
          <p:nvPr/>
        </p:nvSpPr>
        <p:spPr>
          <a:xfrm>
            <a:off x="1083481" y="2013568"/>
            <a:ext cx="661600" cy="661593"/>
          </a:xfrm>
          <a:prstGeom prst="ellipse">
            <a:avLst/>
          </a:prstGeom>
          <a:blipFill>
            <a:blip r:embed="rId6">
              <a:extLst>
                <a:ext uri="{28A0092B-C50C-407E-A947-70E740481C1C}">
                  <a14:useLocalDpi xmlns:a14="http://schemas.microsoft.com/office/drawing/2010/main" val="0"/>
                </a:ext>
              </a:extLst>
            </a:blip>
            <a:srcRect/>
            <a:stretch>
              <a:fillRect l="-22000" r="-22000"/>
            </a:stretch>
          </a:blipFill>
          <a:ln w="19050">
            <a:solidFill>
              <a:schemeClr val="bg1"/>
            </a:solidFill>
          </a:ln>
        </p:spPr>
        <p:style>
          <a:lnRef idx="2">
            <a:schemeClr val="lt1">
              <a:hueOff val="0"/>
              <a:satOff val="0"/>
              <a:lumOff val="0"/>
              <a:alphaOff val="0"/>
            </a:schemeClr>
          </a:lnRef>
          <a:fillRef idx="1">
            <a:scrgbClr r="0" g="0" b="0"/>
          </a:fillRef>
          <a:effectRef idx="0">
            <a:schemeClr val="accent4">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190500" y="467822"/>
            <a:ext cx="11163300"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Strategy | Service | Data &amp; AI | Technology | Training</a:t>
            </a:r>
          </a:p>
        </p:txBody>
      </p:sp>
      <p:cxnSp>
        <p:nvCxnSpPr>
          <p:cNvPr id="20" name="Straight Arrow Connector 19">
            <a:extLst>
              <a:ext uri="{FF2B5EF4-FFF2-40B4-BE49-F238E27FC236}">
                <a16:creationId xmlns:a16="http://schemas.microsoft.com/office/drawing/2014/main" id="{FC15D53E-69B1-F5EA-9DD2-B21F6181BBA0}"/>
              </a:ext>
            </a:extLst>
          </p:cNvPr>
          <p:cNvCxnSpPr/>
          <p:nvPr/>
        </p:nvCxnSpPr>
        <p:spPr>
          <a:xfrm>
            <a:off x="417346" y="5622587"/>
            <a:ext cx="1113038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5340E71-15D1-1D6E-03E1-9A118FB2B933}"/>
              </a:ext>
            </a:extLst>
          </p:cNvPr>
          <p:cNvSpPr/>
          <p:nvPr/>
        </p:nvSpPr>
        <p:spPr>
          <a:xfrm>
            <a:off x="2469468" y="5398850"/>
            <a:ext cx="7253063" cy="4863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We extensively leverage the </a:t>
            </a:r>
            <a:r>
              <a:rPr lang="en-US" sz="1600" b="1" dirty="0">
                <a:solidFill>
                  <a:schemeClr val="tx1"/>
                </a:solidFill>
              </a:rPr>
              <a:t>partner ecosystem </a:t>
            </a:r>
            <a:r>
              <a:rPr lang="en-US" sz="1600" dirty="0">
                <a:solidFill>
                  <a:schemeClr val="tx1"/>
                </a:solidFill>
              </a:rPr>
              <a:t>to augment our capabilities in the areas of Technology and Operations</a:t>
            </a:r>
          </a:p>
        </p:txBody>
      </p:sp>
    </p:spTree>
    <p:extLst>
      <p:ext uri="{BB962C8B-B14F-4D97-AF65-F5344CB8AC3E}">
        <p14:creationId xmlns:p14="http://schemas.microsoft.com/office/powerpoint/2010/main" val="3931733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p:txBody>
          <a:bodyPr/>
          <a:lstStyle/>
          <a:p>
            <a:r>
              <a:rPr lang="en-US" dirty="0">
                <a:solidFill>
                  <a:srgbClr val="084E5C"/>
                </a:solidFill>
                <a:latin typeface="+mn-lt"/>
              </a:rPr>
              <a:t>Why SCM Connect?</a:t>
            </a:r>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190500" y="467822"/>
            <a:ext cx="11163300"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Flexible ways of working suiting specific requirements</a:t>
            </a:r>
          </a:p>
        </p:txBody>
      </p:sp>
      <p:grpSp>
        <p:nvGrpSpPr>
          <p:cNvPr id="2100" name="Group 2099">
            <a:extLst>
              <a:ext uri="{FF2B5EF4-FFF2-40B4-BE49-F238E27FC236}">
                <a16:creationId xmlns:a16="http://schemas.microsoft.com/office/drawing/2014/main" id="{66832C2D-78EA-05C1-3915-4D2A42BBA8DE}"/>
              </a:ext>
            </a:extLst>
          </p:cNvPr>
          <p:cNvGrpSpPr/>
          <p:nvPr/>
        </p:nvGrpSpPr>
        <p:grpSpPr>
          <a:xfrm>
            <a:off x="692078" y="2253567"/>
            <a:ext cx="1360714" cy="1806524"/>
            <a:chOff x="1197429" y="2253567"/>
            <a:chExt cx="1360714" cy="1806524"/>
          </a:xfrm>
        </p:grpSpPr>
        <p:grpSp>
          <p:nvGrpSpPr>
            <p:cNvPr id="16" name="Group 15">
              <a:extLst>
                <a:ext uri="{FF2B5EF4-FFF2-40B4-BE49-F238E27FC236}">
                  <a16:creationId xmlns:a16="http://schemas.microsoft.com/office/drawing/2014/main" id="{E139556F-E72C-33C5-298D-EFDBA9883F06}"/>
                </a:ext>
              </a:extLst>
            </p:cNvPr>
            <p:cNvGrpSpPr/>
            <p:nvPr/>
          </p:nvGrpSpPr>
          <p:grpSpPr>
            <a:xfrm>
              <a:off x="1197429" y="2688491"/>
              <a:ext cx="1360714" cy="1371600"/>
              <a:chOff x="1197429" y="2617371"/>
              <a:chExt cx="1360714" cy="1371600"/>
            </a:xfrm>
          </p:grpSpPr>
          <p:sp>
            <p:nvSpPr>
              <p:cNvPr id="7" name="Oval 6">
                <a:extLst>
                  <a:ext uri="{FF2B5EF4-FFF2-40B4-BE49-F238E27FC236}">
                    <a16:creationId xmlns:a16="http://schemas.microsoft.com/office/drawing/2014/main" id="{C9B4FEC0-2FEE-E12E-4420-536E952E12DC}"/>
                  </a:ext>
                </a:extLst>
              </p:cNvPr>
              <p:cNvSpPr/>
              <p:nvPr/>
            </p:nvSpPr>
            <p:spPr>
              <a:xfrm>
                <a:off x="1197429" y="2617371"/>
                <a:ext cx="1360714" cy="1360714"/>
              </a:xfrm>
              <a:prstGeom prst="ellipse">
                <a:avLst/>
              </a:prstGeom>
              <a:noFill/>
              <a:ln w="19050">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tial Circle 14">
                <a:extLst>
                  <a:ext uri="{FF2B5EF4-FFF2-40B4-BE49-F238E27FC236}">
                    <a16:creationId xmlns:a16="http://schemas.microsoft.com/office/drawing/2014/main" id="{C97B9141-0774-9A7B-3397-07FC6482C103}"/>
                  </a:ext>
                </a:extLst>
              </p:cNvPr>
              <p:cNvSpPr/>
              <p:nvPr/>
            </p:nvSpPr>
            <p:spPr>
              <a:xfrm rot="10800000">
                <a:off x="1274468" y="2685251"/>
                <a:ext cx="1206635" cy="1303720"/>
              </a:xfrm>
              <a:prstGeom prst="pie">
                <a:avLst>
                  <a:gd name="adj1" fmla="val 0"/>
                  <a:gd name="adj2" fmla="val 10789946"/>
                </a:avLst>
              </a:prstGeom>
              <a:solidFill>
                <a:srgbClr val="4F7B8D"/>
              </a:solidFill>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endParaRPr lang="en-US" dirty="0">
                  <a:solidFill>
                    <a:schemeClr val="tx1"/>
                  </a:solidFill>
                </a:endParaRPr>
              </a:p>
            </p:txBody>
          </p:sp>
        </p:grpSp>
        <p:sp>
          <p:nvSpPr>
            <p:cNvPr id="30" name="TextBox 29">
              <a:extLst>
                <a:ext uri="{FF2B5EF4-FFF2-40B4-BE49-F238E27FC236}">
                  <a16:creationId xmlns:a16="http://schemas.microsoft.com/office/drawing/2014/main" id="{4D667ECD-B650-D528-0D60-D0523FB422FA}"/>
                </a:ext>
              </a:extLst>
            </p:cNvPr>
            <p:cNvSpPr txBox="1"/>
            <p:nvPr/>
          </p:nvSpPr>
          <p:spPr>
            <a:xfrm>
              <a:off x="1600200" y="2966720"/>
              <a:ext cx="544286" cy="369332"/>
            </a:xfrm>
            <a:prstGeom prst="rect">
              <a:avLst/>
            </a:prstGeom>
            <a:noFill/>
          </p:spPr>
          <p:txBody>
            <a:bodyPr wrap="square" rtlCol="0">
              <a:spAutoFit/>
            </a:bodyPr>
            <a:lstStyle/>
            <a:p>
              <a:pPr algn="ctr"/>
              <a:r>
                <a:rPr lang="en-US" dirty="0">
                  <a:solidFill>
                    <a:schemeClr val="bg1"/>
                  </a:solidFill>
                </a:rPr>
                <a:t>1</a:t>
              </a:r>
            </a:p>
          </p:txBody>
        </p:sp>
        <p:pic>
          <p:nvPicPr>
            <p:cNvPr id="2053" name="Picture 2052">
              <a:extLst>
                <a:ext uri="{FF2B5EF4-FFF2-40B4-BE49-F238E27FC236}">
                  <a16:creationId xmlns:a16="http://schemas.microsoft.com/office/drawing/2014/main" id="{1D0CB930-0EA9-59C8-36BB-F7D30D0D919F}"/>
                </a:ext>
              </a:extLst>
            </p:cNvPr>
            <p:cNvPicPr>
              <a:picLocks noChangeAspect="1"/>
            </p:cNvPicPr>
            <p:nvPr/>
          </p:nvPicPr>
          <p:blipFill rotWithShape="1">
            <a:blip r:embed="rId2"/>
            <a:srcRect l="6184" t="49779" r="87792" b="25907"/>
            <a:stretch/>
          </p:blipFill>
          <p:spPr>
            <a:xfrm>
              <a:off x="1600200" y="3469056"/>
              <a:ext cx="468086" cy="476596"/>
            </a:xfrm>
            <a:prstGeom prst="rect">
              <a:avLst/>
            </a:prstGeom>
          </p:spPr>
        </p:pic>
        <p:grpSp>
          <p:nvGrpSpPr>
            <p:cNvPr id="2067" name="Group 2066">
              <a:extLst>
                <a:ext uri="{FF2B5EF4-FFF2-40B4-BE49-F238E27FC236}">
                  <a16:creationId xmlns:a16="http://schemas.microsoft.com/office/drawing/2014/main" id="{A0D3A465-DAF4-FC7A-B07E-B2F40F88968F}"/>
                </a:ext>
              </a:extLst>
            </p:cNvPr>
            <p:cNvGrpSpPr/>
            <p:nvPr/>
          </p:nvGrpSpPr>
          <p:grpSpPr>
            <a:xfrm>
              <a:off x="1834243" y="2253567"/>
              <a:ext cx="78157" cy="334110"/>
              <a:chOff x="1834243" y="2182447"/>
              <a:chExt cx="78157" cy="334110"/>
            </a:xfrm>
          </p:grpSpPr>
          <p:grpSp>
            <p:nvGrpSpPr>
              <p:cNvPr id="2065" name="Group 2064">
                <a:extLst>
                  <a:ext uri="{FF2B5EF4-FFF2-40B4-BE49-F238E27FC236}">
                    <a16:creationId xmlns:a16="http://schemas.microsoft.com/office/drawing/2014/main" id="{AC21472F-AAC7-8E47-D5B2-40E864E6BDDA}"/>
                  </a:ext>
                </a:extLst>
              </p:cNvPr>
              <p:cNvGrpSpPr/>
              <p:nvPr/>
            </p:nvGrpSpPr>
            <p:grpSpPr>
              <a:xfrm>
                <a:off x="1864321" y="2182447"/>
                <a:ext cx="18000" cy="205960"/>
                <a:chOff x="2100943" y="1338295"/>
                <a:chExt cx="18000" cy="205960"/>
              </a:xfrm>
            </p:grpSpPr>
            <p:sp>
              <p:nvSpPr>
                <p:cNvPr id="2061" name="Rectangle 2060">
                  <a:extLst>
                    <a:ext uri="{FF2B5EF4-FFF2-40B4-BE49-F238E27FC236}">
                      <a16:creationId xmlns:a16="http://schemas.microsoft.com/office/drawing/2014/main" id="{354B1DCB-5CE5-0141-68E9-7A78AD484AD7}"/>
                    </a:ext>
                  </a:extLst>
                </p:cNvPr>
                <p:cNvSpPr/>
                <p:nvPr/>
              </p:nvSpPr>
              <p:spPr>
                <a:xfrm>
                  <a:off x="2100943" y="1338295"/>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Rectangle 2061">
                  <a:extLst>
                    <a:ext uri="{FF2B5EF4-FFF2-40B4-BE49-F238E27FC236}">
                      <a16:creationId xmlns:a16="http://schemas.microsoft.com/office/drawing/2014/main" id="{5BEEB37D-61D2-B0EC-3536-0434DA45E241}"/>
                    </a:ext>
                  </a:extLst>
                </p:cNvPr>
                <p:cNvSpPr/>
                <p:nvPr/>
              </p:nvSpPr>
              <p:spPr>
                <a:xfrm>
                  <a:off x="2100943" y="1400948"/>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D710EF22-9329-ADB0-1BBF-127BDFC8B3FA}"/>
                    </a:ext>
                  </a:extLst>
                </p:cNvPr>
                <p:cNvSpPr/>
                <p:nvPr/>
              </p:nvSpPr>
              <p:spPr>
                <a:xfrm>
                  <a:off x="2100943" y="1463601"/>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Rectangle 2063">
                  <a:extLst>
                    <a:ext uri="{FF2B5EF4-FFF2-40B4-BE49-F238E27FC236}">
                      <a16:creationId xmlns:a16="http://schemas.microsoft.com/office/drawing/2014/main" id="{F0429B0D-CEED-EFC2-3239-6FAFBB74A777}"/>
                    </a:ext>
                  </a:extLst>
                </p:cNvPr>
                <p:cNvSpPr/>
                <p:nvPr/>
              </p:nvSpPr>
              <p:spPr>
                <a:xfrm>
                  <a:off x="2100943" y="1526255"/>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6" name="Oval 2065">
                <a:extLst>
                  <a:ext uri="{FF2B5EF4-FFF2-40B4-BE49-F238E27FC236}">
                    <a16:creationId xmlns:a16="http://schemas.microsoft.com/office/drawing/2014/main" id="{2584D790-34ED-1DB1-5B6F-DCAAE12B5827}"/>
                  </a:ext>
                </a:extLst>
              </p:cNvPr>
              <p:cNvSpPr/>
              <p:nvPr/>
            </p:nvSpPr>
            <p:spPr>
              <a:xfrm>
                <a:off x="1834243" y="2438400"/>
                <a:ext cx="78157" cy="78157"/>
              </a:xfrm>
              <a:prstGeom prst="ellipse">
                <a:avLst/>
              </a:prstGeom>
              <a:solidFill>
                <a:srgbClr val="4F7B8D"/>
              </a:solidFill>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02" name="Group 2101">
            <a:extLst>
              <a:ext uri="{FF2B5EF4-FFF2-40B4-BE49-F238E27FC236}">
                <a16:creationId xmlns:a16="http://schemas.microsoft.com/office/drawing/2014/main" id="{66402790-08A0-A85C-D31D-136FAABBA2B2}"/>
              </a:ext>
            </a:extLst>
          </p:cNvPr>
          <p:cNvGrpSpPr/>
          <p:nvPr/>
        </p:nvGrpSpPr>
        <p:grpSpPr>
          <a:xfrm>
            <a:off x="5301760" y="2253567"/>
            <a:ext cx="3257341" cy="1806524"/>
            <a:chOff x="6444343" y="2253567"/>
            <a:chExt cx="3257341" cy="1806524"/>
          </a:xfrm>
        </p:grpSpPr>
        <p:grpSp>
          <p:nvGrpSpPr>
            <p:cNvPr id="21" name="Group 20">
              <a:extLst>
                <a:ext uri="{FF2B5EF4-FFF2-40B4-BE49-F238E27FC236}">
                  <a16:creationId xmlns:a16="http://schemas.microsoft.com/office/drawing/2014/main" id="{736BF1B4-6E15-99D8-76BD-68635081FA8A}"/>
                </a:ext>
              </a:extLst>
            </p:cNvPr>
            <p:cNvGrpSpPr/>
            <p:nvPr/>
          </p:nvGrpSpPr>
          <p:grpSpPr>
            <a:xfrm>
              <a:off x="6444343" y="2688491"/>
              <a:ext cx="1360714" cy="1371600"/>
              <a:chOff x="1197429" y="2617371"/>
              <a:chExt cx="1360714" cy="1371600"/>
            </a:xfrm>
          </p:grpSpPr>
          <p:sp>
            <p:nvSpPr>
              <p:cNvPr id="22" name="Oval 21">
                <a:extLst>
                  <a:ext uri="{FF2B5EF4-FFF2-40B4-BE49-F238E27FC236}">
                    <a16:creationId xmlns:a16="http://schemas.microsoft.com/office/drawing/2014/main" id="{D8765886-A5B7-5BC8-7CC7-8BCA348737BC}"/>
                  </a:ext>
                </a:extLst>
              </p:cNvPr>
              <p:cNvSpPr/>
              <p:nvPr/>
            </p:nvSpPr>
            <p:spPr>
              <a:xfrm>
                <a:off x="1197429" y="2617371"/>
                <a:ext cx="1360714" cy="1360714"/>
              </a:xfrm>
              <a:prstGeom prst="ellipse">
                <a:avLst/>
              </a:prstGeom>
              <a:noFill/>
              <a:ln w="19050">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artial Circle 22">
                <a:extLst>
                  <a:ext uri="{FF2B5EF4-FFF2-40B4-BE49-F238E27FC236}">
                    <a16:creationId xmlns:a16="http://schemas.microsoft.com/office/drawing/2014/main" id="{112206D9-2857-9159-530E-65CBF33060B2}"/>
                  </a:ext>
                </a:extLst>
              </p:cNvPr>
              <p:cNvSpPr/>
              <p:nvPr/>
            </p:nvSpPr>
            <p:spPr>
              <a:xfrm rot="10800000">
                <a:off x="1274468" y="2685251"/>
                <a:ext cx="1206635" cy="1303720"/>
              </a:xfrm>
              <a:prstGeom prst="pie">
                <a:avLst>
                  <a:gd name="adj1" fmla="val 0"/>
                  <a:gd name="adj2" fmla="val 10789946"/>
                </a:avLst>
              </a:prstGeom>
              <a:solidFill>
                <a:srgbClr val="4F7B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1" name="TextBox 30">
              <a:extLst>
                <a:ext uri="{FF2B5EF4-FFF2-40B4-BE49-F238E27FC236}">
                  <a16:creationId xmlns:a16="http://schemas.microsoft.com/office/drawing/2014/main" id="{6D234B31-765C-BB93-F9D7-4AB13D20FF38}"/>
                </a:ext>
              </a:extLst>
            </p:cNvPr>
            <p:cNvSpPr txBox="1"/>
            <p:nvPr/>
          </p:nvSpPr>
          <p:spPr>
            <a:xfrm>
              <a:off x="6852556" y="2966720"/>
              <a:ext cx="544286" cy="369332"/>
            </a:xfrm>
            <a:prstGeom prst="rect">
              <a:avLst/>
            </a:prstGeom>
            <a:noFill/>
          </p:spPr>
          <p:txBody>
            <a:bodyPr wrap="square" rtlCol="0">
              <a:spAutoFit/>
            </a:bodyPr>
            <a:lstStyle/>
            <a:p>
              <a:pPr algn="ctr"/>
              <a:r>
                <a:rPr lang="en-US" dirty="0">
                  <a:solidFill>
                    <a:schemeClr val="bg1"/>
                  </a:solidFill>
                </a:rPr>
                <a:t>3</a:t>
              </a:r>
            </a:p>
          </p:txBody>
        </p:sp>
        <p:pic>
          <p:nvPicPr>
            <p:cNvPr id="2055" name="Picture 2054">
              <a:extLst>
                <a:ext uri="{FF2B5EF4-FFF2-40B4-BE49-F238E27FC236}">
                  <a16:creationId xmlns:a16="http://schemas.microsoft.com/office/drawing/2014/main" id="{3518D0C8-1200-5B14-67C2-0B54A077D784}"/>
                </a:ext>
              </a:extLst>
            </p:cNvPr>
            <p:cNvPicPr>
              <a:picLocks noChangeAspect="1"/>
            </p:cNvPicPr>
            <p:nvPr/>
          </p:nvPicPr>
          <p:blipFill rotWithShape="1">
            <a:blip r:embed="rId2"/>
            <a:srcRect l="45986" t="54435" r="47847" b="28106"/>
            <a:stretch/>
          </p:blipFill>
          <p:spPr>
            <a:xfrm>
              <a:off x="9088841" y="2786138"/>
              <a:ext cx="612843" cy="437745"/>
            </a:xfrm>
            <a:prstGeom prst="rect">
              <a:avLst/>
            </a:prstGeom>
          </p:spPr>
        </p:pic>
        <p:grpSp>
          <p:nvGrpSpPr>
            <p:cNvPr id="2068" name="Group 2067">
              <a:extLst>
                <a:ext uri="{FF2B5EF4-FFF2-40B4-BE49-F238E27FC236}">
                  <a16:creationId xmlns:a16="http://schemas.microsoft.com/office/drawing/2014/main" id="{432FA56A-19CB-5F15-3D9F-2ED52534E011}"/>
                </a:ext>
              </a:extLst>
            </p:cNvPr>
            <p:cNvGrpSpPr/>
            <p:nvPr/>
          </p:nvGrpSpPr>
          <p:grpSpPr>
            <a:xfrm>
              <a:off x="7086598" y="2253567"/>
              <a:ext cx="78157" cy="334110"/>
              <a:chOff x="1834243" y="2182447"/>
              <a:chExt cx="78157" cy="334110"/>
            </a:xfrm>
          </p:grpSpPr>
          <p:grpSp>
            <p:nvGrpSpPr>
              <p:cNvPr id="2069" name="Group 2068">
                <a:extLst>
                  <a:ext uri="{FF2B5EF4-FFF2-40B4-BE49-F238E27FC236}">
                    <a16:creationId xmlns:a16="http://schemas.microsoft.com/office/drawing/2014/main" id="{68E729AA-2B0A-6E8F-0C82-9E7EC9563026}"/>
                  </a:ext>
                </a:extLst>
              </p:cNvPr>
              <p:cNvGrpSpPr/>
              <p:nvPr/>
            </p:nvGrpSpPr>
            <p:grpSpPr>
              <a:xfrm>
                <a:off x="1864321" y="2182447"/>
                <a:ext cx="18000" cy="205960"/>
                <a:chOff x="2100943" y="1338295"/>
                <a:chExt cx="18000" cy="205960"/>
              </a:xfrm>
            </p:grpSpPr>
            <p:sp>
              <p:nvSpPr>
                <p:cNvPr id="2071" name="Rectangle 2070">
                  <a:extLst>
                    <a:ext uri="{FF2B5EF4-FFF2-40B4-BE49-F238E27FC236}">
                      <a16:creationId xmlns:a16="http://schemas.microsoft.com/office/drawing/2014/main" id="{DB9F127D-3C8B-B751-3C5B-754736ECC48B}"/>
                    </a:ext>
                  </a:extLst>
                </p:cNvPr>
                <p:cNvSpPr/>
                <p:nvPr/>
              </p:nvSpPr>
              <p:spPr>
                <a:xfrm>
                  <a:off x="2100943" y="1338295"/>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2" name="Rectangle 2071">
                  <a:extLst>
                    <a:ext uri="{FF2B5EF4-FFF2-40B4-BE49-F238E27FC236}">
                      <a16:creationId xmlns:a16="http://schemas.microsoft.com/office/drawing/2014/main" id="{9A5404FD-BBA1-4A59-D6CF-CD825015EDEE}"/>
                    </a:ext>
                  </a:extLst>
                </p:cNvPr>
                <p:cNvSpPr/>
                <p:nvPr/>
              </p:nvSpPr>
              <p:spPr>
                <a:xfrm>
                  <a:off x="2100943" y="1400948"/>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Rectangle 2072">
                  <a:extLst>
                    <a:ext uri="{FF2B5EF4-FFF2-40B4-BE49-F238E27FC236}">
                      <a16:creationId xmlns:a16="http://schemas.microsoft.com/office/drawing/2014/main" id="{0181835E-65BD-5834-BA7D-11893B8FA16B}"/>
                    </a:ext>
                  </a:extLst>
                </p:cNvPr>
                <p:cNvSpPr/>
                <p:nvPr/>
              </p:nvSpPr>
              <p:spPr>
                <a:xfrm>
                  <a:off x="2100943" y="1463601"/>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5857F2DC-30A2-8B98-E578-E385C24C404D}"/>
                    </a:ext>
                  </a:extLst>
                </p:cNvPr>
                <p:cNvSpPr/>
                <p:nvPr/>
              </p:nvSpPr>
              <p:spPr>
                <a:xfrm>
                  <a:off x="2100943" y="1526255"/>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70" name="Oval 2069">
                <a:extLst>
                  <a:ext uri="{FF2B5EF4-FFF2-40B4-BE49-F238E27FC236}">
                    <a16:creationId xmlns:a16="http://schemas.microsoft.com/office/drawing/2014/main" id="{3CF47FEB-6C0C-8DCE-CEAE-709179EBAD06}"/>
                  </a:ext>
                </a:extLst>
              </p:cNvPr>
              <p:cNvSpPr/>
              <p:nvPr/>
            </p:nvSpPr>
            <p:spPr>
              <a:xfrm>
                <a:off x="1834243" y="2438400"/>
                <a:ext cx="78157" cy="78157"/>
              </a:xfrm>
              <a:prstGeom prst="ellipse">
                <a:avLst/>
              </a:prstGeom>
              <a:solidFill>
                <a:srgbClr val="4F7B8D"/>
              </a:solidFill>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01" name="Group 2100">
            <a:extLst>
              <a:ext uri="{FF2B5EF4-FFF2-40B4-BE49-F238E27FC236}">
                <a16:creationId xmlns:a16="http://schemas.microsoft.com/office/drawing/2014/main" id="{1102EB0A-1893-3983-8E93-AD96E429D6AB}"/>
              </a:ext>
            </a:extLst>
          </p:cNvPr>
          <p:cNvGrpSpPr/>
          <p:nvPr/>
        </p:nvGrpSpPr>
        <p:grpSpPr>
          <a:xfrm>
            <a:off x="2996919" y="2688491"/>
            <a:ext cx="1360714" cy="1795069"/>
            <a:chOff x="3777343" y="2688491"/>
            <a:chExt cx="1360714" cy="1795069"/>
          </a:xfrm>
        </p:grpSpPr>
        <p:grpSp>
          <p:nvGrpSpPr>
            <p:cNvPr id="24" name="Group 23">
              <a:extLst>
                <a:ext uri="{FF2B5EF4-FFF2-40B4-BE49-F238E27FC236}">
                  <a16:creationId xmlns:a16="http://schemas.microsoft.com/office/drawing/2014/main" id="{9E8C89DE-B14E-8DD6-3884-45F27C81C877}"/>
                </a:ext>
              </a:extLst>
            </p:cNvPr>
            <p:cNvGrpSpPr/>
            <p:nvPr/>
          </p:nvGrpSpPr>
          <p:grpSpPr>
            <a:xfrm rot="10800000">
              <a:off x="3777343" y="2688491"/>
              <a:ext cx="1360714" cy="1371600"/>
              <a:chOff x="1197429" y="2617371"/>
              <a:chExt cx="1360714" cy="1371600"/>
            </a:xfrm>
          </p:grpSpPr>
          <p:sp>
            <p:nvSpPr>
              <p:cNvPr id="25" name="Oval 24">
                <a:extLst>
                  <a:ext uri="{FF2B5EF4-FFF2-40B4-BE49-F238E27FC236}">
                    <a16:creationId xmlns:a16="http://schemas.microsoft.com/office/drawing/2014/main" id="{D442BDD9-8F27-05AD-0FE7-C2FC28B95C62}"/>
                  </a:ext>
                </a:extLst>
              </p:cNvPr>
              <p:cNvSpPr/>
              <p:nvPr/>
            </p:nvSpPr>
            <p:spPr>
              <a:xfrm>
                <a:off x="1197429" y="2617371"/>
                <a:ext cx="1360714" cy="1360714"/>
              </a:xfrm>
              <a:prstGeom prst="ellipse">
                <a:avLst/>
              </a:prstGeom>
              <a:noFill/>
              <a:ln w="19050">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artial Circle 25">
                <a:extLst>
                  <a:ext uri="{FF2B5EF4-FFF2-40B4-BE49-F238E27FC236}">
                    <a16:creationId xmlns:a16="http://schemas.microsoft.com/office/drawing/2014/main" id="{7C200F4A-FED6-19B4-F453-DD9F873C2C1F}"/>
                  </a:ext>
                </a:extLst>
              </p:cNvPr>
              <p:cNvSpPr/>
              <p:nvPr/>
            </p:nvSpPr>
            <p:spPr>
              <a:xfrm rot="10800000">
                <a:off x="1274468" y="2685251"/>
                <a:ext cx="1206635" cy="1303720"/>
              </a:xfrm>
              <a:prstGeom prst="pie">
                <a:avLst>
                  <a:gd name="adj1" fmla="val 0"/>
                  <a:gd name="adj2" fmla="val 10789946"/>
                </a:avLst>
              </a:prstGeom>
              <a:solidFill>
                <a:srgbClr val="4F7B8D">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48" name="TextBox 2047">
              <a:extLst>
                <a:ext uri="{FF2B5EF4-FFF2-40B4-BE49-F238E27FC236}">
                  <a16:creationId xmlns:a16="http://schemas.microsoft.com/office/drawing/2014/main" id="{865E0A1A-51AA-D192-1B0A-8ED3428407A5}"/>
                </a:ext>
              </a:extLst>
            </p:cNvPr>
            <p:cNvSpPr txBox="1"/>
            <p:nvPr/>
          </p:nvSpPr>
          <p:spPr>
            <a:xfrm>
              <a:off x="4185556" y="3472154"/>
              <a:ext cx="544286" cy="369332"/>
            </a:xfrm>
            <a:prstGeom prst="rect">
              <a:avLst/>
            </a:prstGeom>
            <a:noFill/>
          </p:spPr>
          <p:txBody>
            <a:bodyPr wrap="square" rtlCol="0">
              <a:spAutoFit/>
            </a:bodyPr>
            <a:lstStyle/>
            <a:p>
              <a:pPr algn="ctr"/>
              <a:r>
                <a:rPr lang="en-US" dirty="0">
                  <a:solidFill>
                    <a:schemeClr val="bg1"/>
                  </a:solidFill>
                </a:rPr>
                <a:t>2</a:t>
              </a:r>
            </a:p>
          </p:txBody>
        </p:sp>
        <p:pic>
          <p:nvPicPr>
            <p:cNvPr id="2054" name="Picture 2053">
              <a:extLst>
                <a:ext uri="{FF2B5EF4-FFF2-40B4-BE49-F238E27FC236}">
                  <a16:creationId xmlns:a16="http://schemas.microsoft.com/office/drawing/2014/main" id="{10C44E53-57F3-5035-41E4-B0E6DA9CD40F}"/>
                </a:ext>
              </a:extLst>
            </p:cNvPr>
            <p:cNvPicPr>
              <a:picLocks noChangeAspect="1"/>
            </p:cNvPicPr>
            <p:nvPr/>
          </p:nvPicPr>
          <p:blipFill rotWithShape="1">
            <a:blip r:embed="rId2"/>
            <a:srcRect l="25962" t="27222" r="69034" b="51088"/>
            <a:stretch/>
          </p:blipFill>
          <p:spPr>
            <a:xfrm>
              <a:off x="4185556" y="2832100"/>
              <a:ext cx="447404" cy="489328"/>
            </a:xfrm>
            <a:prstGeom prst="rect">
              <a:avLst/>
            </a:prstGeom>
          </p:spPr>
        </p:pic>
        <p:grpSp>
          <p:nvGrpSpPr>
            <p:cNvPr id="2089" name="Group 2088">
              <a:extLst>
                <a:ext uri="{FF2B5EF4-FFF2-40B4-BE49-F238E27FC236}">
                  <a16:creationId xmlns:a16="http://schemas.microsoft.com/office/drawing/2014/main" id="{E55734AE-2F4F-1DCF-1C12-7C1532784130}"/>
                </a:ext>
              </a:extLst>
            </p:cNvPr>
            <p:cNvGrpSpPr/>
            <p:nvPr/>
          </p:nvGrpSpPr>
          <p:grpSpPr>
            <a:xfrm>
              <a:off x="4418620" y="4149450"/>
              <a:ext cx="78157" cy="334110"/>
              <a:chOff x="4418620" y="4078330"/>
              <a:chExt cx="78157" cy="334110"/>
            </a:xfrm>
          </p:grpSpPr>
          <p:sp>
            <p:nvSpPr>
              <p:cNvPr id="2078" name="Rectangle 2077">
                <a:extLst>
                  <a:ext uri="{FF2B5EF4-FFF2-40B4-BE49-F238E27FC236}">
                    <a16:creationId xmlns:a16="http://schemas.microsoft.com/office/drawing/2014/main" id="{58066130-8029-B04D-C550-6B94FA43FDD6}"/>
                  </a:ext>
                </a:extLst>
              </p:cNvPr>
              <p:cNvSpPr/>
              <p:nvPr/>
            </p:nvSpPr>
            <p:spPr>
              <a:xfrm rot="10800000">
                <a:off x="4448699" y="4394440"/>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0351090B-9CEB-C0B5-66CE-5765AE13D48E}"/>
                  </a:ext>
                </a:extLst>
              </p:cNvPr>
              <p:cNvSpPr/>
              <p:nvPr/>
            </p:nvSpPr>
            <p:spPr>
              <a:xfrm rot="10800000">
                <a:off x="4448699" y="4331787"/>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B947311F-42C9-4B7B-6EBF-C8A15435CEB4}"/>
                  </a:ext>
                </a:extLst>
              </p:cNvPr>
              <p:cNvSpPr/>
              <p:nvPr/>
            </p:nvSpPr>
            <p:spPr>
              <a:xfrm rot="10800000">
                <a:off x="4448699" y="4269134"/>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Rectangle 2080">
                <a:extLst>
                  <a:ext uri="{FF2B5EF4-FFF2-40B4-BE49-F238E27FC236}">
                    <a16:creationId xmlns:a16="http://schemas.microsoft.com/office/drawing/2014/main" id="{A9322CD0-8256-25CE-510E-2FE9650D08DB}"/>
                  </a:ext>
                </a:extLst>
              </p:cNvPr>
              <p:cNvSpPr/>
              <p:nvPr/>
            </p:nvSpPr>
            <p:spPr>
              <a:xfrm rot="10800000">
                <a:off x="4448699" y="4206480"/>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Oval 2076">
                <a:extLst>
                  <a:ext uri="{FF2B5EF4-FFF2-40B4-BE49-F238E27FC236}">
                    <a16:creationId xmlns:a16="http://schemas.microsoft.com/office/drawing/2014/main" id="{A8177146-91AE-6968-7986-A921FE138394}"/>
                  </a:ext>
                </a:extLst>
              </p:cNvPr>
              <p:cNvSpPr/>
              <p:nvPr/>
            </p:nvSpPr>
            <p:spPr>
              <a:xfrm rot="10800000">
                <a:off x="4418620" y="4078330"/>
                <a:ext cx="78157" cy="78157"/>
              </a:xfrm>
              <a:prstGeom prst="ellipse">
                <a:avLst/>
              </a:prstGeom>
              <a:solidFill>
                <a:srgbClr val="4F7B8D">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03" name="Group 2102">
            <a:extLst>
              <a:ext uri="{FF2B5EF4-FFF2-40B4-BE49-F238E27FC236}">
                <a16:creationId xmlns:a16="http://schemas.microsoft.com/office/drawing/2014/main" id="{AB14A117-9B16-03FC-1494-6EA3378CCBB1}"/>
              </a:ext>
            </a:extLst>
          </p:cNvPr>
          <p:cNvGrpSpPr/>
          <p:nvPr/>
        </p:nvGrpSpPr>
        <p:grpSpPr>
          <a:xfrm>
            <a:off x="5618984" y="2688491"/>
            <a:ext cx="3348331" cy="1795069"/>
            <a:chOff x="5894478" y="2688491"/>
            <a:chExt cx="3348331" cy="1795069"/>
          </a:xfrm>
        </p:grpSpPr>
        <p:grpSp>
          <p:nvGrpSpPr>
            <p:cNvPr id="27" name="Group 26">
              <a:extLst>
                <a:ext uri="{FF2B5EF4-FFF2-40B4-BE49-F238E27FC236}">
                  <a16:creationId xmlns:a16="http://schemas.microsoft.com/office/drawing/2014/main" id="{CC976F02-FE79-FCA2-EEC4-0A482A040BA7}"/>
                </a:ext>
              </a:extLst>
            </p:cNvPr>
            <p:cNvGrpSpPr/>
            <p:nvPr/>
          </p:nvGrpSpPr>
          <p:grpSpPr>
            <a:xfrm rot="10800000">
              <a:off x="7882095" y="2688491"/>
              <a:ext cx="1360714" cy="1371600"/>
              <a:chOff x="1197429" y="2617371"/>
              <a:chExt cx="1360714" cy="1371600"/>
            </a:xfrm>
          </p:grpSpPr>
          <p:sp>
            <p:nvSpPr>
              <p:cNvPr id="28" name="Oval 27">
                <a:extLst>
                  <a:ext uri="{FF2B5EF4-FFF2-40B4-BE49-F238E27FC236}">
                    <a16:creationId xmlns:a16="http://schemas.microsoft.com/office/drawing/2014/main" id="{491A0B83-EE82-E440-4C03-593F6F44F2F4}"/>
                  </a:ext>
                </a:extLst>
              </p:cNvPr>
              <p:cNvSpPr/>
              <p:nvPr/>
            </p:nvSpPr>
            <p:spPr>
              <a:xfrm>
                <a:off x="1197429" y="2617371"/>
                <a:ext cx="1360714" cy="13607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Partial Circle 28">
                <a:extLst>
                  <a:ext uri="{FF2B5EF4-FFF2-40B4-BE49-F238E27FC236}">
                    <a16:creationId xmlns:a16="http://schemas.microsoft.com/office/drawing/2014/main" id="{2B78434F-774E-5430-7EFA-4D60661A06EC}"/>
                  </a:ext>
                </a:extLst>
              </p:cNvPr>
              <p:cNvSpPr/>
              <p:nvPr/>
            </p:nvSpPr>
            <p:spPr>
              <a:xfrm rot="10800000">
                <a:off x="1274468" y="2685251"/>
                <a:ext cx="1206635" cy="1303720"/>
              </a:xfrm>
              <a:prstGeom prst="pie">
                <a:avLst>
                  <a:gd name="adj1" fmla="val 0"/>
                  <a:gd name="adj2" fmla="val 10789946"/>
                </a:avLst>
              </a:prstGeom>
              <a:solidFill>
                <a:srgbClr val="4F7B8D">
                  <a:alpha val="40000"/>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49" name="TextBox 2048">
              <a:extLst>
                <a:ext uri="{FF2B5EF4-FFF2-40B4-BE49-F238E27FC236}">
                  <a16:creationId xmlns:a16="http://schemas.microsoft.com/office/drawing/2014/main" id="{5FC40A1A-6D75-C809-6328-EF97BE91D256}"/>
                </a:ext>
              </a:extLst>
            </p:cNvPr>
            <p:cNvSpPr txBox="1"/>
            <p:nvPr/>
          </p:nvSpPr>
          <p:spPr>
            <a:xfrm>
              <a:off x="8290309" y="3472154"/>
              <a:ext cx="544286" cy="369332"/>
            </a:xfrm>
            <a:prstGeom prst="rect">
              <a:avLst/>
            </a:prstGeom>
            <a:noFill/>
          </p:spPr>
          <p:txBody>
            <a:bodyPr wrap="square" rtlCol="0">
              <a:spAutoFit/>
            </a:bodyPr>
            <a:lstStyle/>
            <a:p>
              <a:pPr algn="ctr"/>
              <a:r>
                <a:rPr lang="en-US" dirty="0">
                  <a:solidFill>
                    <a:schemeClr val="bg1"/>
                  </a:solidFill>
                </a:rPr>
                <a:t>4</a:t>
              </a:r>
            </a:p>
          </p:txBody>
        </p:sp>
        <p:pic>
          <p:nvPicPr>
            <p:cNvPr id="2057" name="Picture 2056">
              <a:extLst>
                <a:ext uri="{FF2B5EF4-FFF2-40B4-BE49-F238E27FC236}">
                  <a16:creationId xmlns:a16="http://schemas.microsoft.com/office/drawing/2014/main" id="{D1D08C62-64D4-EBBF-536D-E9CC257C3C9C}"/>
                </a:ext>
              </a:extLst>
            </p:cNvPr>
            <p:cNvPicPr>
              <a:picLocks noChangeAspect="1"/>
            </p:cNvPicPr>
            <p:nvPr/>
          </p:nvPicPr>
          <p:blipFill rotWithShape="1">
            <a:blip r:embed="rId2"/>
            <a:srcRect l="86022" t="52786" r="6831" b="27330"/>
            <a:stretch/>
          </p:blipFill>
          <p:spPr>
            <a:xfrm>
              <a:off x="5894478" y="3437309"/>
              <a:ext cx="710217" cy="498531"/>
            </a:xfrm>
            <a:prstGeom prst="rect">
              <a:avLst/>
            </a:prstGeom>
          </p:spPr>
        </p:pic>
        <p:grpSp>
          <p:nvGrpSpPr>
            <p:cNvPr id="2090" name="Group 2089">
              <a:extLst>
                <a:ext uri="{FF2B5EF4-FFF2-40B4-BE49-F238E27FC236}">
                  <a16:creationId xmlns:a16="http://schemas.microsoft.com/office/drawing/2014/main" id="{E5D7B38F-E822-42D1-D836-699F02DF2CF2}"/>
                </a:ext>
              </a:extLst>
            </p:cNvPr>
            <p:cNvGrpSpPr/>
            <p:nvPr/>
          </p:nvGrpSpPr>
          <p:grpSpPr>
            <a:xfrm>
              <a:off x="8509111" y="4149450"/>
              <a:ext cx="78157" cy="334110"/>
              <a:chOff x="4418620" y="4078330"/>
              <a:chExt cx="78157" cy="334110"/>
            </a:xfrm>
          </p:grpSpPr>
          <p:sp>
            <p:nvSpPr>
              <p:cNvPr id="2091" name="Rectangle 2090">
                <a:extLst>
                  <a:ext uri="{FF2B5EF4-FFF2-40B4-BE49-F238E27FC236}">
                    <a16:creationId xmlns:a16="http://schemas.microsoft.com/office/drawing/2014/main" id="{69455E02-3F12-6CA0-8607-7F9121FD1BD9}"/>
                  </a:ext>
                </a:extLst>
              </p:cNvPr>
              <p:cNvSpPr/>
              <p:nvPr/>
            </p:nvSpPr>
            <p:spPr>
              <a:xfrm rot="10800000">
                <a:off x="4448699" y="4394440"/>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57ACA698-30AB-DBD0-5430-33AB537551E3}"/>
                  </a:ext>
                </a:extLst>
              </p:cNvPr>
              <p:cNvSpPr/>
              <p:nvPr/>
            </p:nvSpPr>
            <p:spPr>
              <a:xfrm rot="10800000">
                <a:off x="4448699" y="4331787"/>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610CE0BD-DB91-F517-D502-ED37BA6A4506}"/>
                  </a:ext>
                </a:extLst>
              </p:cNvPr>
              <p:cNvSpPr/>
              <p:nvPr/>
            </p:nvSpPr>
            <p:spPr>
              <a:xfrm rot="10800000">
                <a:off x="4448699" y="4269134"/>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6686EDE9-A3D2-8DAF-EDF9-CD81A2563962}"/>
                  </a:ext>
                </a:extLst>
              </p:cNvPr>
              <p:cNvSpPr/>
              <p:nvPr/>
            </p:nvSpPr>
            <p:spPr>
              <a:xfrm rot="10800000">
                <a:off x="4448699" y="4206480"/>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Oval 2094">
                <a:extLst>
                  <a:ext uri="{FF2B5EF4-FFF2-40B4-BE49-F238E27FC236}">
                    <a16:creationId xmlns:a16="http://schemas.microsoft.com/office/drawing/2014/main" id="{A84C63E8-C2B1-5875-3039-F4CD4B4C6EC3}"/>
                  </a:ext>
                </a:extLst>
              </p:cNvPr>
              <p:cNvSpPr/>
              <p:nvPr/>
            </p:nvSpPr>
            <p:spPr>
              <a:xfrm rot="10800000">
                <a:off x="4418620" y="4078330"/>
                <a:ext cx="78157" cy="78157"/>
              </a:xfrm>
              <a:prstGeom prst="ellipse">
                <a:avLst/>
              </a:prstGeom>
              <a:solidFill>
                <a:srgbClr val="4F7B8D">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96" name="TextBox 2095">
            <a:extLst>
              <a:ext uri="{FF2B5EF4-FFF2-40B4-BE49-F238E27FC236}">
                <a16:creationId xmlns:a16="http://schemas.microsoft.com/office/drawing/2014/main" id="{5463D81F-144D-3E85-2639-ECAEFA53059B}"/>
              </a:ext>
            </a:extLst>
          </p:cNvPr>
          <p:cNvSpPr txBox="1"/>
          <p:nvPr/>
        </p:nvSpPr>
        <p:spPr>
          <a:xfrm>
            <a:off x="167693" y="1065394"/>
            <a:ext cx="2679067" cy="1384995"/>
          </a:xfrm>
          <a:prstGeom prst="rect">
            <a:avLst/>
          </a:prstGeom>
          <a:noFill/>
        </p:spPr>
        <p:txBody>
          <a:bodyPr wrap="square" rtlCol="0">
            <a:spAutoFit/>
          </a:bodyPr>
          <a:lstStyle/>
          <a:p>
            <a:pPr algn="ctr"/>
            <a:r>
              <a:rPr lang="en-US" sz="1400" b="1" dirty="0"/>
              <a:t>Domain expertise</a:t>
            </a:r>
          </a:p>
          <a:p>
            <a:pPr algn="ctr"/>
            <a:r>
              <a:rPr lang="en-US" sz="1400" dirty="0"/>
              <a:t>Extensive experience and know-how of managing and improving solutions through converged supply chain operations, data, technology and business expertise</a:t>
            </a:r>
          </a:p>
        </p:txBody>
      </p:sp>
      <p:sp>
        <p:nvSpPr>
          <p:cNvPr id="2097" name="TextBox 2096">
            <a:extLst>
              <a:ext uri="{FF2B5EF4-FFF2-40B4-BE49-F238E27FC236}">
                <a16:creationId xmlns:a16="http://schemas.microsoft.com/office/drawing/2014/main" id="{86275EDC-48E3-896E-06C5-5617D8C1E1D7}"/>
              </a:ext>
            </a:extLst>
          </p:cNvPr>
          <p:cNvSpPr txBox="1"/>
          <p:nvPr/>
        </p:nvSpPr>
        <p:spPr>
          <a:xfrm>
            <a:off x="4288073" y="1065394"/>
            <a:ext cx="3408040" cy="1384995"/>
          </a:xfrm>
          <a:prstGeom prst="rect">
            <a:avLst/>
          </a:prstGeom>
          <a:noFill/>
        </p:spPr>
        <p:txBody>
          <a:bodyPr wrap="square" rtlCol="0">
            <a:spAutoFit/>
          </a:bodyPr>
          <a:lstStyle/>
          <a:p>
            <a:pPr algn="ctr"/>
            <a:r>
              <a:rPr lang="en-US" sz="1400" b="1" dirty="0"/>
              <a:t>High performing team</a:t>
            </a:r>
          </a:p>
          <a:p>
            <a:pPr algn="ctr"/>
            <a:r>
              <a:rPr lang="en-US" sz="1400" dirty="0"/>
              <a:t>Skilled pool of resources, across supply chain domain; Matured processes to ensure talent management and development, and operations resilience </a:t>
            </a:r>
          </a:p>
          <a:p>
            <a:pPr algn="ctr"/>
            <a:endParaRPr lang="en-US" sz="1400" dirty="0"/>
          </a:p>
        </p:txBody>
      </p:sp>
      <p:sp>
        <p:nvSpPr>
          <p:cNvPr id="2098" name="TextBox 2097">
            <a:extLst>
              <a:ext uri="{FF2B5EF4-FFF2-40B4-BE49-F238E27FC236}">
                <a16:creationId xmlns:a16="http://schemas.microsoft.com/office/drawing/2014/main" id="{F1B46FD1-2280-1D65-7597-4905297C6D56}"/>
              </a:ext>
            </a:extLst>
          </p:cNvPr>
          <p:cNvSpPr txBox="1"/>
          <p:nvPr/>
        </p:nvSpPr>
        <p:spPr>
          <a:xfrm>
            <a:off x="2273032" y="4641865"/>
            <a:ext cx="2790484" cy="1169551"/>
          </a:xfrm>
          <a:prstGeom prst="rect">
            <a:avLst/>
          </a:prstGeom>
          <a:noFill/>
        </p:spPr>
        <p:txBody>
          <a:bodyPr wrap="square" rtlCol="0">
            <a:spAutoFit/>
          </a:bodyPr>
          <a:lstStyle/>
          <a:p>
            <a:pPr algn="ctr"/>
            <a:r>
              <a:rPr lang="en-US" sz="1400" b="1" dirty="0"/>
              <a:t>Commitment to success</a:t>
            </a:r>
          </a:p>
          <a:p>
            <a:pPr algn="ctr"/>
            <a:r>
              <a:rPr lang="en-US" sz="1400" dirty="0"/>
              <a:t>Commitment and focus with the goal of “Work as One” team, having “courage”, “technical excellence” and “customer focused” as DNA</a:t>
            </a:r>
          </a:p>
        </p:txBody>
      </p:sp>
      <p:sp>
        <p:nvSpPr>
          <p:cNvPr id="2099" name="TextBox 2098">
            <a:extLst>
              <a:ext uri="{FF2B5EF4-FFF2-40B4-BE49-F238E27FC236}">
                <a16:creationId xmlns:a16="http://schemas.microsoft.com/office/drawing/2014/main" id="{4B008FB1-55FB-1EDD-9466-9EA5E149FA5F}"/>
              </a:ext>
            </a:extLst>
          </p:cNvPr>
          <p:cNvSpPr txBox="1"/>
          <p:nvPr/>
        </p:nvSpPr>
        <p:spPr>
          <a:xfrm>
            <a:off x="6730816" y="4641865"/>
            <a:ext cx="3065758" cy="954107"/>
          </a:xfrm>
          <a:prstGeom prst="rect">
            <a:avLst/>
          </a:prstGeom>
          <a:noFill/>
        </p:spPr>
        <p:txBody>
          <a:bodyPr wrap="square" rtlCol="0">
            <a:spAutoFit/>
          </a:bodyPr>
          <a:lstStyle/>
          <a:p>
            <a:pPr algn="ctr"/>
            <a:r>
              <a:rPr lang="en-US" sz="1400" b="1" dirty="0"/>
              <a:t>Best suited engagement models</a:t>
            </a:r>
          </a:p>
          <a:p>
            <a:pPr algn="ctr"/>
            <a:r>
              <a:rPr lang="en-US" sz="1400" dirty="0"/>
              <a:t>Flexible engagement models as per client’s need with focus on outcome &amp; continuous quality monitoring</a:t>
            </a:r>
          </a:p>
        </p:txBody>
      </p:sp>
      <p:grpSp>
        <p:nvGrpSpPr>
          <p:cNvPr id="2104" name="Group 2103">
            <a:extLst>
              <a:ext uri="{FF2B5EF4-FFF2-40B4-BE49-F238E27FC236}">
                <a16:creationId xmlns:a16="http://schemas.microsoft.com/office/drawing/2014/main" id="{B7C1D779-81B7-EF7E-B273-E00E21D63D12}"/>
              </a:ext>
            </a:extLst>
          </p:cNvPr>
          <p:cNvGrpSpPr/>
          <p:nvPr/>
        </p:nvGrpSpPr>
        <p:grpSpPr>
          <a:xfrm>
            <a:off x="9911443" y="2253567"/>
            <a:ext cx="1360714" cy="1806524"/>
            <a:chOff x="6444343" y="2253567"/>
            <a:chExt cx="1360714" cy="1806524"/>
          </a:xfrm>
        </p:grpSpPr>
        <p:grpSp>
          <p:nvGrpSpPr>
            <p:cNvPr id="2105" name="Group 2104">
              <a:extLst>
                <a:ext uri="{FF2B5EF4-FFF2-40B4-BE49-F238E27FC236}">
                  <a16:creationId xmlns:a16="http://schemas.microsoft.com/office/drawing/2014/main" id="{C254BDD4-2A2E-7D67-7BB7-E5EDE0138AFF}"/>
                </a:ext>
              </a:extLst>
            </p:cNvPr>
            <p:cNvGrpSpPr/>
            <p:nvPr/>
          </p:nvGrpSpPr>
          <p:grpSpPr>
            <a:xfrm>
              <a:off x="6444343" y="2688491"/>
              <a:ext cx="1360714" cy="1371600"/>
              <a:chOff x="1197429" y="2617371"/>
              <a:chExt cx="1360714" cy="1371600"/>
            </a:xfrm>
          </p:grpSpPr>
          <p:sp>
            <p:nvSpPr>
              <p:cNvPr id="2115" name="Oval 2114">
                <a:extLst>
                  <a:ext uri="{FF2B5EF4-FFF2-40B4-BE49-F238E27FC236}">
                    <a16:creationId xmlns:a16="http://schemas.microsoft.com/office/drawing/2014/main" id="{AAC43BCA-0437-5299-541F-F5094C0A1B5C}"/>
                  </a:ext>
                </a:extLst>
              </p:cNvPr>
              <p:cNvSpPr/>
              <p:nvPr/>
            </p:nvSpPr>
            <p:spPr>
              <a:xfrm>
                <a:off x="1197429" y="2617371"/>
                <a:ext cx="1360714" cy="1360714"/>
              </a:xfrm>
              <a:prstGeom prst="ellipse">
                <a:avLst/>
              </a:prstGeom>
              <a:noFill/>
              <a:ln w="19050">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6" name="Partial Circle 2115">
                <a:extLst>
                  <a:ext uri="{FF2B5EF4-FFF2-40B4-BE49-F238E27FC236}">
                    <a16:creationId xmlns:a16="http://schemas.microsoft.com/office/drawing/2014/main" id="{BF1EA5AB-9F84-3BFE-0AAE-EA1A860B1671}"/>
                  </a:ext>
                </a:extLst>
              </p:cNvPr>
              <p:cNvSpPr/>
              <p:nvPr/>
            </p:nvSpPr>
            <p:spPr>
              <a:xfrm rot="10800000">
                <a:off x="1274468" y="2685251"/>
                <a:ext cx="1206635" cy="1303720"/>
              </a:xfrm>
              <a:prstGeom prst="pie">
                <a:avLst>
                  <a:gd name="adj1" fmla="val 0"/>
                  <a:gd name="adj2" fmla="val 10789946"/>
                </a:avLst>
              </a:prstGeom>
              <a:solidFill>
                <a:srgbClr val="4F7B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106" name="TextBox 2105">
              <a:extLst>
                <a:ext uri="{FF2B5EF4-FFF2-40B4-BE49-F238E27FC236}">
                  <a16:creationId xmlns:a16="http://schemas.microsoft.com/office/drawing/2014/main" id="{5DABFF4E-A91C-51F6-6E8C-CFAB75D118B0}"/>
                </a:ext>
              </a:extLst>
            </p:cNvPr>
            <p:cNvSpPr txBox="1"/>
            <p:nvPr/>
          </p:nvSpPr>
          <p:spPr>
            <a:xfrm>
              <a:off x="6852556" y="2966720"/>
              <a:ext cx="544286" cy="369332"/>
            </a:xfrm>
            <a:prstGeom prst="rect">
              <a:avLst/>
            </a:prstGeom>
            <a:noFill/>
          </p:spPr>
          <p:txBody>
            <a:bodyPr wrap="square" rtlCol="0">
              <a:spAutoFit/>
            </a:bodyPr>
            <a:lstStyle/>
            <a:p>
              <a:pPr algn="ctr"/>
              <a:r>
                <a:rPr lang="en-US" dirty="0">
                  <a:solidFill>
                    <a:schemeClr val="bg1"/>
                  </a:solidFill>
                </a:rPr>
                <a:t>5</a:t>
              </a:r>
            </a:p>
          </p:txBody>
        </p:sp>
        <p:grpSp>
          <p:nvGrpSpPr>
            <p:cNvPr id="2108" name="Group 2107">
              <a:extLst>
                <a:ext uri="{FF2B5EF4-FFF2-40B4-BE49-F238E27FC236}">
                  <a16:creationId xmlns:a16="http://schemas.microsoft.com/office/drawing/2014/main" id="{90A6DF6E-5CB0-1B80-10DB-1BD93C5177FF}"/>
                </a:ext>
              </a:extLst>
            </p:cNvPr>
            <p:cNvGrpSpPr/>
            <p:nvPr/>
          </p:nvGrpSpPr>
          <p:grpSpPr>
            <a:xfrm>
              <a:off x="7086598" y="2253567"/>
              <a:ext cx="78157" cy="334110"/>
              <a:chOff x="1834243" y="2182447"/>
              <a:chExt cx="78157" cy="334110"/>
            </a:xfrm>
          </p:grpSpPr>
          <p:grpSp>
            <p:nvGrpSpPr>
              <p:cNvPr id="2109" name="Group 2108">
                <a:extLst>
                  <a:ext uri="{FF2B5EF4-FFF2-40B4-BE49-F238E27FC236}">
                    <a16:creationId xmlns:a16="http://schemas.microsoft.com/office/drawing/2014/main" id="{ACEC1490-CD4F-AE35-F5AF-93D66D035AD1}"/>
                  </a:ext>
                </a:extLst>
              </p:cNvPr>
              <p:cNvGrpSpPr/>
              <p:nvPr/>
            </p:nvGrpSpPr>
            <p:grpSpPr>
              <a:xfrm>
                <a:off x="1864321" y="2182447"/>
                <a:ext cx="18000" cy="205960"/>
                <a:chOff x="2100943" y="1338295"/>
                <a:chExt cx="18000" cy="205960"/>
              </a:xfrm>
            </p:grpSpPr>
            <p:sp>
              <p:nvSpPr>
                <p:cNvPr id="2111" name="Rectangle 2110">
                  <a:extLst>
                    <a:ext uri="{FF2B5EF4-FFF2-40B4-BE49-F238E27FC236}">
                      <a16:creationId xmlns:a16="http://schemas.microsoft.com/office/drawing/2014/main" id="{9456C002-5D05-7786-B600-54A4DEF12D7C}"/>
                    </a:ext>
                  </a:extLst>
                </p:cNvPr>
                <p:cNvSpPr/>
                <p:nvPr/>
              </p:nvSpPr>
              <p:spPr>
                <a:xfrm>
                  <a:off x="2100943" y="1338295"/>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2" name="Rectangle 2111">
                  <a:extLst>
                    <a:ext uri="{FF2B5EF4-FFF2-40B4-BE49-F238E27FC236}">
                      <a16:creationId xmlns:a16="http://schemas.microsoft.com/office/drawing/2014/main" id="{80340C2D-400A-3DBD-8524-E6FB3804AA03}"/>
                    </a:ext>
                  </a:extLst>
                </p:cNvPr>
                <p:cNvSpPr/>
                <p:nvPr/>
              </p:nvSpPr>
              <p:spPr>
                <a:xfrm>
                  <a:off x="2100943" y="1400948"/>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3" name="Rectangle 2112">
                  <a:extLst>
                    <a:ext uri="{FF2B5EF4-FFF2-40B4-BE49-F238E27FC236}">
                      <a16:creationId xmlns:a16="http://schemas.microsoft.com/office/drawing/2014/main" id="{C9C7A7EC-A972-5811-0650-065043A7821D}"/>
                    </a:ext>
                  </a:extLst>
                </p:cNvPr>
                <p:cNvSpPr/>
                <p:nvPr/>
              </p:nvSpPr>
              <p:spPr>
                <a:xfrm>
                  <a:off x="2100943" y="1463601"/>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4" name="Rectangle 2113">
                  <a:extLst>
                    <a:ext uri="{FF2B5EF4-FFF2-40B4-BE49-F238E27FC236}">
                      <a16:creationId xmlns:a16="http://schemas.microsoft.com/office/drawing/2014/main" id="{C274B4B3-5915-CAA5-CE4A-B7A47F145C90}"/>
                    </a:ext>
                  </a:extLst>
                </p:cNvPr>
                <p:cNvSpPr/>
                <p:nvPr/>
              </p:nvSpPr>
              <p:spPr>
                <a:xfrm>
                  <a:off x="2100943" y="1526255"/>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0" name="Oval 2109">
                <a:extLst>
                  <a:ext uri="{FF2B5EF4-FFF2-40B4-BE49-F238E27FC236}">
                    <a16:creationId xmlns:a16="http://schemas.microsoft.com/office/drawing/2014/main" id="{33102B57-F71C-96C0-58C2-4F2436AD8E44}"/>
                  </a:ext>
                </a:extLst>
              </p:cNvPr>
              <p:cNvSpPr/>
              <p:nvPr/>
            </p:nvSpPr>
            <p:spPr>
              <a:xfrm>
                <a:off x="1834243" y="2438400"/>
                <a:ext cx="78157" cy="78157"/>
              </a:xfrm>
              <a:prstGeom prst="ellipse">
                <a:avLst/>
              </a:prstGeom>
              <a:solidFill>
                <a:srgbClr val="4F7B8D"/>
              </a:solidFill>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117" name="TextBox 2116">
            <a:extLst>
              <a:ext uri="{FF2B5EF4-FFF2-40B4-BE49-F238E27FC236}">
                <a16:creationId xmlns:a16="http://schemas.microsoft.com/office/drawing/2014/main" id="{2ADDCCA5-5133-8964-EA44-4C6BF83866CA}"/>
              </a:ext>
            </a:extLst>
          </p:cNvPr>
          <p:cNvSpPr txBox="1"/>
          <p:nvPr/>
        </p:nvSpPr>
        <p:spPr>
          <a:xfrm>
            <a:off x="9308654" y="1065394"/>
            <a:ext cx="2550244" cy="1169551"/>
          </a:xfrm>
          <a:prstGeom prst="rect">
            <a:avLst/>
          </a:prstGeom>
          <a:noFill/>
        </p:spPr>
        <p:txBody>
          <a:bodyPr wrap="square" rtlCol="0">
            <a:spAutoFit/>
          </a:bodyPr>
          <a:lstStyle/>
          <a:p>
            <a:pPr algn="ctr"/>
            <a:r>
              <a:rPr lang="en-US" sz="1400" b="1" dirty="0"/>
              <a:t>Delighted clients base</a:t>
            </a:r>
          </a:p>
          <a:p>
            <a:pPr algn="ctr"/>
            <a:r>
              <a:rPr lang="en-US" sz="1400" dirty="0"/>
              <a:t>High concentration of repeat engagements (~90% ) ; highly satisfied clients with high Net Promoter Score</a:t>
            </a:r>
          </a:p>
        </p:txBody>
      </p:sp>
      <p:pic>
        <p:nvPicPr>
          <p:cNvPr id="5126" name="Picture 6" descr="Download Web Design In Mumbai - Satisfied Customer Customer Icon PNG Image  with No Background - PNGkey.com">
            <a:extLst>
              <a:ext uri="{FF2B5EF4-FFF2-40B4-BE49-F238E27FC236}">
                <a16:creationId xmlns:a16="http://schemas.microsoft.com/office/drawing/2014/main" id="{BA8AE56A-1F50-6A71-591D-14DB67577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3987" y="3478990"/>
            <a:ext cx="875578" cy="45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40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a:xfrm>
            <a:off x="123046" y="32947"/>
            <a:ext cx="11163300" cy="573087"/>
          </a:xfrm>
        </p:spPr>
        <p:txBody>
          <a:bodyPr/>
          <a:lstStyle/>
          <a:p>
            <a:r>
              <a:rPr lang="en-US" dirty="0">
                <a:solidFill>
                  <a:srgbClr val="084E5C"/>
                </a:solidFill>
                <a:latin typeface="+mn-lt"/>
              </a:rPr>
              <a:t>Case Studies</a:t>
            </a:r>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2103275" y="38753"/>
            <a:ext cx="9549958"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Cost Optimization | Efficiency Enhancement | Visibility Improvement</a:t>
            </a:r>
          </a:p>
        </p:txBody>
      </p:sp>
      <p:sp>
        <p:nvSpPr>
          <p:cNvPr id="58" name="Rectangle 57">
            <a:extLst>
              <a:ext uri="{FF2B5EF4-FFF2-40B4-BE49-F238E27FC236}">
                <a16:creationId xmlns:a16="http://schemas.microsoft.com/office/drawing/2014/main" id="{6DD5827C-33CB-6913-E0BE-6D655284D5DC}"/>
              </a:ext>
            </a:extLst>
          </p:cNvPr>
          <p:cNvSpPr/>
          <p:nvPr/>
        </p:nvSpPr>
        <p:spPr>
          <a:xfrm rot="16200000">
            <a:off x="2602915" y="-915973"/>
            <a:ext cx="1321827" cy="4394062"/>
          </a:xfrm>
          <a:prstGeom prst="rect">
            <a:avLst/>
          </a:prstGeom>
          <a:solidFill>
            <a:srgbClr val="084E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60" name="TextBox 59">
            <a:extLst>
              <a:ext uri="{FF2B5EF4-FFF2-40B4-BE49-F238E27FC236}">
                <a16:creationId xmlns:a16="http://schemas.microsoft.com/office/drawing/2014/main" id="{37FBB811-F431-E141-DFC0-24562577E6E5}"/>
              </a:ext>
            </a:extLst>
          </p:cNvPr>
          <p:cNvSpPr txBox="1"/>
          <p:nvPr/>
        </p:nvSpPr>
        <p:spPr>
          <a:xfrm>
            <a:off x="1751784" y="620144"/>
            <a:ext cx="2336800" cy="461665"/>
          </a:xfrm>
          <a:prstGeom prst="rect">
            <a:avLst/>
          </a:prstGeom>
          <a:noFill/>
        </p:spPr>
        <p:txBody>
          <a:bodyPr wrap="square" rtlCol="0">
            <a:spAutoFit/>
          </a:bodyPr>
          <a:lstStyle/>
          <a:p>
            <a:r>
              <a:rPr lang="en-IN" sz="1200" b="1" u="sng" dirty="0">
                <a:solidFill>
                  <a:srgbClr val="FFFF00"/>
                </a:solidFill>
              </a:rPr>
              <a:t>SUPPLY CHAIN NETWORK DESIGN </a:t>
            </a:r>
            <a:r>
              <a:rPr lang="en-IN" sz="1200" b="1" dirty="0">
                <a:solidFill>
                  <a:schemeClr val="bg1"/>
                </a:solidFill>
              </a:rPr>
              <a:t>INDUSTRY – Refrigerant Gas</a:t>
            </a:r>
            <a:endParaRPr lang="en-IN" sz="1400" b="1" dirty="0">
              <a:solidFill>
                <a:schemeClr val="bg1"/>
              </a:solidFill>
            </a:endParaRPr>
          </a:p>
        </p:txBody>
      </p:sp>
      <p:sp>
        <p:nvSpPr>
          <p:cNvPr id="61" name="TextBox 60">
            <a:extLst>
              <a:ext uri="{FF2B5EF4-FFF2-40B4-BE49-F238E27FC236}">
                <a16:creationId xmlns:a16="http://schemas.microsoft.com/office/drawing/2014/main" id="{71E6AC6B-DA72-0435-19F8-0BDE93112CAD}"/>
              </a:ext>
            </a:extLst>
          </p:cNvPr>
          <p:cNvSpPr txBox="1"/>
          <p:nvPr/>
        </p:nvSpPr>
        <p:spPr>
          <a:xfrm>
            <a:off x="1751784" y="987865"/>
            <a:ext cx="3413760" cy="800219"/>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 </a:t>
            </a:r>
            <a:r>
              <a:rPr lang="en-US" sz="1000" dirty="0">
                <a:solidFill>
                  <a:schemeClr val="bg1"/>
                </a:solidFill>
                <a:latin typeface="Arial" pitchFamily="34" charset="0"/>
                <a:cs typeface="Arial" pitchFamily="34" charset="0"/>
              </a:rPr>
              <a:t>Supply Chain Network designed for next 5 years including OEMs and Trade, as per </a:t>
            </a:r>
            <a:r>
              <a:rPr lang="en-US" sz="1000" dirty="0" err="1">
                <a:solidFill>
                  <a:schemeClr val="bg1"/>
                </a:solidFill>
                <a:latin typeface="Arial" pitchFamily="34" charset="0"/>
                <a:cs typeface="Arial" pitchFamily="34" charset="0"/>
              </a:rPr>
              <a:t>targtted</a:t>
            </a:r>
            <a:r>
              <a:rPr lang="en-US" sz="1000" dirty="0">
                <a:solidFill>
                  <a:schemeClr val="bg1"/>
                </a:solidFill>
                <a:latin typeface="Arial" pitchFamily="34" charset="0"/>
                <a:cs typeface="Arial" pitchFamily="34" charset="0"/>
              </a:rPr>
              <a:t> SLAs</a:t>
            </a:r>
          </a:p>
          <a:p>
            <a:r>
              <a:rPr lang="en-US" sz="1000" dirty="0">
                <a:solidFill>
                  <a:schemeClr val="bg1"/>
                </a:solidFill>
                <a:latin typeface="Arial" pitchFamily="34" charset="0"/>
                <a:cs typeface="Arial" pitchFamily="34" charset="0"/>
              </a:rPr>
              <a:t>OEM 90% within 36 </a:t>
            </a:r>
            <a:r>
              <a:rPr lang="en-US" sz="1000" dirty="0" err="1">
                <a:solidFill>
                  <a:schemeClr val="bg1"/>
                </a:solidFill>
                <a:latin typeface="Arial" pitchFamily="34" charset="0"/>
                <a:cs typeface="Arial" pitchFamily="34" charset="0"/>
              </a:rPr>
              <a:t>hrs</a:t>
            </a:r>
            <a:r>
              <a:rPr lang="en-US" sz="1000" dirty="0">
                <a:solidFill>
                  <a:schemeClr val="bg1"/>
                </a:solidFill>
                <a:latin typeface="Arial" pitchFamily="34" charset="0"/>
                <a:cs typeface="Arial" pitchFamily="34" charset="0"/>
              </a:rPr>
              <a:t> and Trade 80% within 48 </a:t>
            </a:r>
            <a:r>
              <a:rPr lang="en-US" sz="1000" dirty="0" err="1">
                <a:solidFill>
                  <a:schemeClr val="bg1"/>
                </a:solidFill>
                <a:latin typeface="Arial" pitchFamily="34" charset="0"/>
                <a:cs typeface="Arial" pitchFamily="34" charset="0"/>
              </a:rPr>
              <a:t>hrs</a:t>
            </a:r>
            <a:endParaRPr lang="en-IN" sz="1000" dirty="0">
              <a:solidFill>
                <a:schemeClr val="bg1"/>
              </a:solidFill>
              <a:latin typeface="Arial" pitchFamily="34" charset="0"/>
              <a:cs typeface="Arial" pitchFamily="34" charset="0"/>
            </a:endParaRPr>
          </a:p>
          <a:p>
            <a:endParaRPr lang="en-IN" sz="1400" b="1" dirty="0">
              <a:solidFill>
                <a:schemeClr val="bg1"/>
              </a:solidFill>
            </a:endParaRPr>
          </a:p>
        </p:txBody>
      </p:sp>
      <p:sp>
        <p:nvSpPr>
          <p:cNvPr id="62" name="TextBox 61">
            <a:extLst>
              <a:ext uri="{FF2B5EF4-FFF2-40B4-BE49-F238E27FC236}">
                <a16:creationId xmlns:a16="http://schemas.microsoft.com/office/drawing/2014/main" id="{636E9172-FD42-4B62-3F12-6556AEECE8A1}"/>
              </a:ext>
            </a:extLst>
          </p:cNvPr>
          <p:cNvSpPr txBox="1"/>
          <p:nvPr/>
        </p:nvSpPr>
        <p:spPr>
          <a:xfrm>
            <a:off x="1751784" y="1644603"/>
            <a:ext cx="2550160" cy="461665"/>
          </a:xfrm>
          <a:prstGeom prst="rect">
            <a:avLst/>
          </a:prstGeom>
          <a:noFill/>
        </p:spPr>
        <p:txBody>
          <a:bodyPr wrap="square" rtlCol="0">
            <a:spAutoFit/>
          </a:bodyPr>
          <a:lstStyle/>
          <a:p>
            <a:r>
              <a:rPr lang="en-IN" sz="1200" b="1" u="sng" dirty="0">
                <a:solidFill>
                  <a:schemeClr val="bg1"/>
                </a:solidFill>
              </a:rPr>
              <a:t>RESULT</a:t>
            </a:r>
            <a:r>
              <a:rPr lang="en-IN" sz="1200" b="1" dirty="0">
                <a:solidFill>
                  <a:schemeClr val="bg1"/>
                </a:solidFill>
              </a:rPr>
              <a:t> : </a:t>
            </a:r>
            <a:r>
              <a:rPr lang="en-US" sz="1000" dirty="0">
                <a:solidFill>
                  <a:schemeClr val="bg1"/>
                </a:solidFill>
                <a:latin typeface="Arial" pitchFamily="34" charset="0"/>
                <a:cs typeface="Arial" pitchFamily="34" charset="0"/>
              </a:rPr>
              <a:t>Cost Reduction of 16.71% </a:t>
            </a:r>
            <a:endParaRPr lang="en-IN" sz="1000" dirty="0">
              <a:solidFill>
                <a:schemeClr val="bg1"/>
              </a:solidFill>
              <a:latin typeface="Arial" pitchFamily="34" charset="0"/>
              <a:cs typeface="Arial" pitchFamily="34" charset="0"/>
            </a:endParaRPr>
          </a:p>
          <a:p>
            <a:endParaRPr lang="en-IN" sz="1200" b="1" dirty="0">
              <a:solidFill>
                <a:schemeClr val="bg1"/>
              </a:solidFill>
            </a:endParaRPr>
          </a:p>
        </p:txBody>
      </p:sp>
      <p:sp>
        <p:nvSpPr>
          <p:cNvPr id="63" name="Rectangle 62">
            <a:extLst>
              <a:ext uri="{FF2B5EF4-FFF2-40B4-BE49-F238E27FC236}">
                <a16:creationId xmlns:a16="http://schemas.microsoft.com/office/drawing/2014/main" id="{703F17D6-09A0-BF50-685F-3D5D00F82CFC}"/>
              </a:ext>
            </a:extLst>
          </p:cNvPr>
          <p:cNvSpPr/>
          <p:nvPr/>
        </p:nvSpPr>
        <p:spPr>
          <a:xfrm rot="16200000">
            <a:off x="2602915" y="445597"/>
            <a:ext cx="1321827" cy="4394062"/>
          </a:xfrm>
          <a:prstGeom prst="rect">
            <a:avLst/>
          </a:prstGeom>
          <a:solidFill>
            <a:srgbClr val="172C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20" name="TextBox 5119">
            <a:extLst>
              <a:ext uri="{FF2B5EF4-FFF2-40B4-BE49-F238E27FC236}">
                <a16:creationId xmlns:a16="http://schemas.microsoft.com/office/drawing/2014/main" id="{0BF371E3-5560-A43E-59F7-4D5451899358}"/>
              </a:ext>
            </a:extLst>
          </p:cNvPr>
          <p:cNvSpPr txBox="1"/>
          <p:nvPr/>
        </p:nvSpPr>
        <p:spPr>
          <a:xfrm>
            <a:off x="1751784" y="2010253"/>
            <a:ext cx="2336800" cy="461665"/>
          </a:xfrm>
          <a:prstGeom prst="rect">
            <a:avLst/>
          </a:prstGeom>
          <a:noFill/>
        </p:spPr>
        <p:txBody>
          <a:bodyPr wrap="square" rtlCol="0">
            <a:spAutoFit/>
          </a:bodyPr>
          <a:lstStyle/>
          <a:p>
            <a:r>
              <a:rPr lang="en-IN" sz="1200" b="1" u="sng" dirty="0">
                <a:solidFill>
                  <a:srgbClr val="FFFF00"/>
                </a:solidFill>
              </a:rPr>
              <a:t>SUPPLY CHAIN NETWORK DESIGN </a:t>
            </a:r>
            <a:r>
              <a:rPr lang="en-IN" sz="1200" b="1" dirty="0">
                <a:solidFill>
                  <a:schemeClr val="bg1"/>
                </a:solidFill>
              </a:rPr>
              <a:t>INDUSTRY – Animal Nutrition</a:t>
            </a:r>
            <a:endParaRPr lang="en-IN" sz="1400" b="1" dirty="0">
              <a:solidFill>
                <a:schemeClr val="bg1"/>
              </a:solidFill>
            </a:endParaRPr>
          </a:p>
        </p:txBody>
      </p:sp>
      <p:sp>
        <p:nvSpPr>
          <p:cNvPr id="5121" name="TextBox 5120">
            <a:extLst>
              <a:ext uri="{FF2B5EF4-FFF2-40B4-BE49-F238E27FC236}">
                <a16:creationId xmlns:a16="http://schemas.microsoft.com/office/drawing/2014/main" id="{B36230DF-2D23-C36E-7E17-485018101E65}"/>
              </a:ext>
            </a:extLst>
          </p:cNvPr>
          <p:cNvSpPr txBox="1"/>
          <p:nvPr/>
        </p:nvSpPr>
        <p:spPr>
          <a:xfrm>
            <a:off x="1751784" y="2377974"/>
            <a:ext cx="3413760" cy="738664"/>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 </a:t>
            </a:r>
            <a:r>
              <a:rPr lang="en-US" sz="1000" dirty="0">
                <a:solidFill>
                  <a:schemeClr val="bg1"/>
                </a:solidFill>
                <a:latin typeface="Arial" pitchFamily="34" charset="0"/>
                <a:cs typeface="Arial" pitchFamily="34" charset="0"/>
              </a:rPr>
              <a:t>Re-Design Supply Chain in view of GST to achieve Service Level efficiency of 90% + within 96hrs of Customer order</a:t>
            </a:r>
            <a:r>
              <a:rPr lang="en-US" sz="1000" b="1" dirty="0">
                <a:solidFill>
                  <a:schemeClr val="bg1"/>
                </a:solidFill>
                <a:latin typeface="Arial" pitchFamily="34" charset="0"/>
                <a:cs typeface="Arial" pitchFamily="34" charset="0"/>
              </a:rPr>
              <a:t>.</a:t>
            </a:r>
            <a:endParaRPr lang="en-IN" sz="1000" b="1" dirty="0">
              <a:solidFill>
                <a:schemeClr val="bg1"/>
              </a:solidFill>
              <a:latin typeface="Arial" pitchFamily="34" charset="0"/>
              <a:cs typeface="Arial" pitchFamily="34" charset="0"/>
            </a:endParaRPr>
          </a:p>
          <a:p>
            <a:endParaRPr lang="en-IN" sz="1000" b="1" dirty="0">
              <a:solidFill>
                <a:schemeClr val="bg1"/>
              </a:solidFill>
            </a:endParaRPr>
          </a:p>
        </p:txBody>
      </p:sp>
      <p:sp>
        <p:nvSpPr>
          <p:cNvPr id="5122" name="TextBox 5121">
            <a:extLst>
              <a:ext uri="{FF2B5EF4-FFF2-40B4-BE49-F238E27FC236}">
                <a16:creationId xmlns:a16="http://schemas.microsoft.com/office/drawing/2014/main" id="{D2AC18F3-59F8-11CD-A473-D1825B3D1319}"/>
              </a:ext>
            </a:extLst>
          </p:cNvPr>
          <p:cNvSpPr txBox="1"/>
          <p:nvPr/>
        </p:nvSpPr>
        <p:spPr>
          <a:xfrm>
            <a:off x="1751784" y="2902686"/>
            <a:ext cx="3693018" cy="615553"/>
          </a:xfrm>
          <a:prstGeom prst="rect">
            <a:avLst/>
          </a:prstGeom>
          <a:noFill/>
        </p:spPr>
        <p:txBody>
          <a:bodyPr wrap="square" rtlCol="0">
            <a:spAutoFit/>
          </a:bodyPr>
          <a:lstStyle/>
          <a:p>
            <a:r>
              <a:rPr lang="en-IN" sz="1200" b="1" u="sng" dirty="0">
                <a:solidFill>
                  <a:schemeClr val="bg1"/>
                </a:solidFill>
              </a:rPr>
              <a:t>RESULT</a:t>
            </a:r>
            <a:r>
              <a:rPr lang="en-IN" sz="1200" b="1" dirty="0">
                <a:solidFill>
                  <a:schemeClr val="bg1"/>
                </a:solidFill>
              </a:rPr>
              <a:t> : </a:t>
            </a:r>
            <a:r>
              <a:rPr lang="en-US" sz="1000" dirty="0">
                <a:solidFill>
                  <a:schemeClr val="bg1"/>
                </a:solidFill>
                <a:latin typeface="Arial" pitchFamily="34" charset="0"/>
                <a:cs typeface="Arial" pitchFamily="34" charset="0"/>
              </a:rPr>
              <a:t>Cost Reduction of 8.25% </a:t>
            </a:r>
            <a:endParaRPr lang="en-IN" sz="1000" dirty="0">
              <a:solidFill>
                <a:schemeClr val="bg1"/>
              </a:solidFill>
              <a:latin typeface="Arial" pitchFamily="34" charset="0"/>
              <a:cs typeface="Arial" pitchFamily="34" charset="0"/>
            </a:endParaRPr>
          </a:p>
          <a:p>
            <a:endParaRPr lang="en-IN" sz="1000" dirty="0">
              <a:solidFill>
                <a:schemeClr val="bg1"/>
              </a:solidFill>
              <a:latin typeface="Arial" pitchFamily="34" charset="0"/>
              <a:cs typeface="Arial" pitchFamily="34" charset="0"/>
            </a:endParaRPr>
          </a:p>
          <a:p>
            <a:endParaRPr lang="en-IN" sz="1200" b="1" dirty="0">
              <a:solidFill>
                <a:schemeClr val="bg1"/>
              </a:solidFill>
            </a:endParaRPr>
          </a:p>
        </p:txBody>
      </p:sp>
      <p:sp>
        <p:nvSpPr>
          <p:cNvPr id="5123" name="Rectangle 5122">
            <a:extLst>
              <a:ext uri="{FF2B5EF4-FFF2-40B4-BE49-F238E27FC236}">
                <a16:creationId xmlns:a16="http://schemas.microsoft.com/office/drawing/2014/main" id="{DBF2ADFB-0F5C-4151-B92F-2FDFB650A0BD}"/>
              </a:ext>
            </a:extLst>
          </p:cNvPr>
          <p:cNvSpPr/>
          <p:nvPr/>
        </p:nvSpPr>
        <p:spPr>
          <a:xfrm rot="16200000">
            <a:off x="2602915" y="1807914"/>
            <a:ext cx="1321827" cy="4394062"/>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24" name="TextBox 5123">
            <a:extLst>
              <a:ext uri="{FF2B5EF4-FFF2-40B4-BE49-F238E27FC236}">
                <a16:creationId xmlns:a16="http://schemas.microsoft.com/office/drawing/2014/main" id="{B57B55DA-2DB2-DF92-4962-205E9A31F37D}"/>
              </a:ext>
            </a:extLst>
          </p:cNvPr>
          <p:cNvSpPr txBox="1"/>
          <p:nvPr/>
        </p:nvSpPr>
        <p:spPr>
          <a:xfrm>
            <a:off x="1751784" y="3323711"/>
            <a:ext cx="2336800" cy="461665"/>
          </a:xfrm>
          <a:prstGeom prst="rect">
            <a:avLst/>
          </a:prstGeom>
          <a:noFill/>
        </p:spPr>
        <p:txBody>
          <a:bodyPr wrap="square" rtlCol="0">
            <a:spAutoFit/>
          </a:bodyPr>
          <a:lstStyle/>
          <a:p>
            <a:r>
              <a:rPr lang="en-IN" sz="1200" b="1" u="sng" dirty="0">
                <a:solidFill>
                  <a:srgbClr val="FFFF00"/>
                </a:solidFill>
              </a:rPr>
              <a:t>FACILITY LOCATION</a:t>
            </a:r>
            <a:br>
              <a:rPr lang="en-IN" sz="1200" b="1" u="sng" dirty="0">
                <a:solidFill>
                  <a:srgbClr val="FFFF00"/>
                </a:solidFill>
              </a:rPr>
            </a:br>
            <a:r>
              <a:rPr lang="en-IN" sz="1200" b="1" dirty="0">
                <a:solidFill>
                  <a:schemeClr val="bg1"/>
                </a:solidFill>
              </a:rPr>
              <a:t>INDUSTRY – Industrial Gas</a:t>
            </a:r>
            <a:endParaRPr lang="en-IN" sz="1400" b="1" dirty="0">
              <a:solidFill>
                <a:schemeClr val="bg1"/>
              </a:solidFill>
            </a:endParaRPr>
          </a:p>
        </p:txBody>
      </p:sp>
      <p:sp>
        <p:nvSpPr>
          <p:cNvPr id="5125" name="TextBox 5124">
            <a:extLst>
              <a:ext uri="{FF2B5EF4-FFF2-40B4-BE49-F238E27FC236}">
                <a16:creationId xmlns:a16="http://schemas.microsoft.com/office/drawing/2014/main" id="{F24F5750-7E54-9AA4-44B5-730F388501AC}"/>
              </a:ext>
            </a:extLst>
          </p:cNvPr>
          <p:cNvSpPr txBox="1"/>
          <p:nvPr/>
        </p:nvSpPr>
        <p:spPr>
          <a:xfrm>
            <a:off x="1751784" y="3711752"/>
            <a:ext cx="3413760" cy="738664"/>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 </a:t>
            </a:r>
            <a:r>
              <a:rPr lang="en-US" sz="1000" dirty="0">
                <a:solidFill>
                  <a:schemeClr val="bg1"/>
                </a:solidFill>
                <a:latin typeface="Arial" pitchFamily="34" charset="0"/>
                <a:cs typeface="Arial" pitchFamily="34" charset="0"/>
              </a:rPr>
              <a:t>Determine the ideal location of RG filling station to cater to Trade Distributors. Customers based in North and East India</a:t>
            </a:r>
            <a:endParaRPr lang="en-IN" sz="1000" dirty="0">
              <a:solidFill>
                <a:schemeClr val="bg1"/>
              </a:solidFill>
              <a:latin typeface="Arial" pitchFamily="34" charset="0"/>
              <a:cs typeface="Arial" pitchFamily="34" charset="0"/>
            </a:endParaRPr>
          </a:p>
          <a:p>
            <a:endParaRPr lang="en-IN" sz="1000" b="1" dirty="0">
              <a:solidFill>
                <a:schemeClr val="bg1"/>
              </a:solidFill>
            </a:endParaRPr>
          </a:p>
        </p:txBody>
      </p:sp>
      <p:sp>
        <p:nvSpPr>
          <p:cNvPr id="5127" name="TextBox 5126">
            <a:extLst>
              <a:ext uri="{FF2B5EF4-FFF2-40B4-BE49-F238E27FC236}">
                <a16:creationId xmlns:a16="http://schemas.microsoft.com/office/drawing/2014/main" id="{8AF7DC14-BC96-4B35-5066-4230F931F03E}"/>
              </a:ext>
            </a:extLst>
          </p:cNvPr>
          <p:cNvSpPr txBox="1"/>
          <p:nvPr/>
        </p:nvSpPr>
        <p:spPr>
          <a:xfrm>
            <a:off x="1751784" y="4236464"/>
            <a:ext cx="3693018" cy="769441"/>
          </a:xfrm>
          <a:prstGeom prst="rect">
            <a:avLst/>
          </a:prstGeom>
          <a:noFill/>
        </p:spPr>
        <p:txBody>
          <a:bodyPr wrap="square" rtlCol="0">
            <a:spAutoFit/>
          </a:bodyPr>
          <a:lstStyle/>
          <a:p>
            <a:r>
              <a:rPr lang="en-IN" sz="1200" b="1" u="sng" dirty="0">
                <a:solidFill>
                  <a:schemeClr val="bg1"/>
                </a:solidFill>
              </a:rPr>
              <a:t>RESULT</a:t>
            </a:r>
            <a:r>
              <a:rPr lang="en-IN" sz="1200" b="1" dirty="0">
                <a:solidFill>
                  <a:schemeClr val="bg1"/>
                </a:solidFill>
              </a:rPr>
              <a:t> : </a:t>
            </a:r>
            <a:r>
              <a:rPr lang="en-US" sz="1000" dirty="0">
                <a:solidFill>
                  <a:schemeClr val="bg1"/>
                </a:solidFill>
                <a:latin typeface="Arial" pitchFamily="34" charset="0"/>
                <a:cs typeface="Arial" pitchFamily="34" charset="0"/>
              </a:rPr>
              <a:t>Wt. Average distance reduction = 39% and </a:t>
            </a:r>
          </a:p>
          <a:p>
            <a:r>
              <a:rPr lang="en-US" sz="1000" dirty="0">
                <a:solidFill>
                  <a:schemeClr val="bg1"/>
                </a:solidFill>
                <a:latin typeface="Arial" pitchFamily="34" charset="0"/>
                <a:cs typeface="Arial" pitchFamily="34" charset="0"/>
              </a:rPr>
              <a:t>Cost reduction of 3.6%.</a:t>
            </a:r>
            <a:endParaRPr lang="en-IN" sz="1000" dirty="0">
              <a:solidFill>
                <a:schemeClr val="bg1"/>
              </a:solidFill>
              <a:latin typeface="Arial" pitchFamily="34" charset="0"/>
              <a:cs typeface="Arial" pitchFamily="34" charset="0"/>
            </a:endParaRPr>
          </a:p>
          <a:p>
            <a:endParaRPr lang="en-IN" sz="1000" dirty="0">
              <a:solidFill>
                <a:schemeClr val="bg1"/>
              </a:solidFill>
              <a:latin typeface="Arial" pitchFamily="34" charset="0"/>
              <a:cs typeface="Arial" pitchFamily="34" charset="0"/>
            </a:endParaRPr>
          </a:p>
          <a:p>
            <a:endParaRPr lang="en-IN" sz="1200" b="1" dirty="0">
              <a:solidFill>
                <a:schemeClr val="bg1"/>
              </a:solidFill>
            </a:endParaRPr>
          </a:p>
        </p:txBody>
      </p:sp>
      <p:sp>
        <p:nvSpPr>
          <p:cNvPr id="5128" name="Rectangle 5127">
            <a:extLst>
              <a:ext uri="{FF2B5EF4-FFF2-40B4-BE49-F238E27FC236}">
                <a16:creationId xmlns:a16="http://schemas.microsoft.com/office/drawing/2014/main" id="{7D84DEE6-A082-F6F7-E9CD-0E36226D77BD}"/>
              </a:ext>
            </a:extLst>
          </p:cNvPr>
          <p:cNvSpPr/>
          <p:nvPr/>
        </p:nvSpPr>
        <p:spPr>
          <a:xfrm rot="16200000">
            <a:off x="2602915" y="3204331"/>
            <a:ext cx="1321827" cy="4394062"/>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29" name="TextBox 5128">
            <a:extLst>
              <a:ext uri="{FF2B5EF4-FFF2-40B4-BE49-F238E27FC236}">
                <a16:creationId xmlns:a16="http://schemas.microsoft.com/office/drawing/2014/main" id="{923D2234-29E3-0A17-351B-7ED5DCAE87D4}"/>
              </a:ext>
            </a:extLst>
          </p:cNvPr>
          <p:cNvSpPr txBox="1"/>
          <p:nvPr/>
        </p:nvSpPr>
        <p:spPr>
          <a:xfrm>
            <a:off x="1751784" y="4720128"/>
            <a:ext cx="3063383" cy="677108"/>
          </a:xfrm>
          <a:prstGeom prst="rect">
            <a:avLst/>
          </a:prstGeom>
          <a:noFill/>
        </p:spPr>
        <p:txBody>
          <a:bodyPr wrap="square" rtlCol="0">
            <a:spAutoFit/>
          </a:bodyPr>
          <a:lstStyle/>
          <a:p>
            <a:r>
              <a:rPr lang="en-US" sz="1200" b="1" u="sng" dirty="0">
                <a:ln w="0"/>
                <a:solidFill>
                  <a:srgbClr val="FFFF00"/>
                </a:solidFill>
                <a:effectLst>
                  <a:outerShdw blurRad="38100" dist="19050" dir="2700000" algn="tl" rotWithShape="0">
                    <a:schemeClr val="dk1">
                      <a:alpha val="40000"/>
                    </a:schemeClr>
                  </a:outerShdw>
                </a:effectLst>
                <a:cs typeface="Arial" pitchFamily="34" charset="0"/>
              </a:rPr>
              <a:t>INVENTORY STRATEGY and S&amp;OP</a:t>
            </a:r>
            <a:br>
              <a:rPr lang="en-IN" sz="1200" b="1" u="sng" dirty="0">
                <a:solidFill>
                  <a:srgbClr val="FFFF00"/>
                </a:solidFill>
              </a:rPr>
            </a:br>
            <a:r>
              <a:rPr lang="en-IN" sz="1200" b="1" dirty="0">
                <a:solidFill>
                  <a:schemeClr val="bg1"/>
                </a:solidFill>
              </a:rPr>
              <a:t>INDUSTRY – </a:t>
            </a:r>
            <a:r>
              <a:rPr lang="en-IN" sz="1200" b="1" dirty="0">
                <a:solidFill>
                  <a:schemeClr val="bg1"/>
                </a:solidFill>
                <a:cs typeface="Arial" pitchFamily="34" charset="0"/>
              </a:rPr>
              <a:t>Tyre Retreading</a:t>
            </a:r>
          </a:p>
          <a:p>
            <a:endParaRPr lang="en-IN" sz="1400" b="1" dirty="0">
              <a:solidFill>
                <a:schemeClr val="bg1"/>
              </a:solidFill>
            </a:endParaRPr>
          </a:p>
        </p:txBody>
      </p:sp>
      <p:sp>
        <p:nvSpPr>
          <p:cNvPr id="5130" name="TextBox 5129">
            <a:extLst>
              <a:ext uri="{FF2B5EF4-FFF2-40B4-BE49-F238E27FC236}">
                <a16:creationId xmlns:a16="http://schemas.microsoft.com/office/drawing/2014/main" id="{ECD4E54E-3BF1-F8D4-06DA-5497779DED09}"/>
              </a:ext>
            </a:extLst>
          </p:cNvPr>
          <p:cNvSpPr txBox="1"/>
          <p:nvPr/>
        </p:nvSpPr>
        <p:spPr>
          <a:xfrm>
            <a:off x="1751784" y="5116843"/>
            <a:ext cx="3693018" cy="584775"/>
          </a:xfrm>
          <a:prstGeom prst="rect">
            <a:avLst/>
          </a:prstGeom>
          <a:noFill/>
        </p:spPr>
        <p:txBody>
          <a:bodyPr wrap="square" rtlCol="0">
            <a:spAutoFit/>
          </a:bodyPr>
          <a:lstStyle/>
          <a:p>
            <a:r>
              <a:rPr lang="en-IN" sz="1200" b="1" u="sng" dirty="0">
                <a:solidFill>
                  <a:schemeClr val="bg1"/>
                </a:solidFill>
                <a:cs typeface="Arial" panose="020B0604020202020204" pitchFamily="34" charset="0"/>
              </a:rPr>
              <a:t>APPROACH</a:t>
            </a:r>
            <a:r>
              <a:rPr lang="en-IN" sz="1200" b="1" dirty="0">
                <a:solidFill>
                  <a:schemeClr val="bg1"/>
                </a:solidFill>
                <a:latin typeface="Arial" panose="020B0604020202020204" pitchFamily="34" charset="0"/>
                <a:cs typeface="Arial" panose="020B0604020202020204" pitchFamily="34" charset="0"/>
              </a:rPr>
              <a:t> : </a:t>
            </a:r>
            <a:r>
              <a:rPr lang="en-US" sz="1000" dirty="0">
                <a:solidFill>
                  <a:schemeClr val="bg1"/>
                </a:solidFill>
                <a:latin typeface="Arial" panose="020B0604020202020204" pitchFamily="34" charset="0"/>
                <a:cs typeface="Arial" panose="020B0604020202020204" pitchFamily="34" charset="0"/>
              </a:rPr>
              <a:t>Designed inventory strategy for finished goods across depots, setting SKU-specific policies, and executing monthly S&amp;OP for demand-production-procurement alignment</a:t>
            </a:r>
            <a:endParaRPr lang="en-IN" sz="1000" dirty="0">
              <a:solidFill>
                <a:schemeClr val="bg1"/>
              </a:solidFill>
              <a:latin typeface="Arial" panose="020B0604020202020204" pitchFamily="34" charset="0"/>
              <a:cs typeface="Arial" panose="020B0604020202020204" pitchFamily="34" charset="0"/>
            </a:endParaRPr>
          </a:p>
        </p:txBody>
      </p:sp>
      <p:sp>
        <p:nvSpPr>
          <p:cNvPr id="5131" name="Rectangle 5130">
            <a:extLst>
              <a:ext uri="{FF2B5EF4-FFF2-40B4-BE49-F238E27FC236}">
                <a16:creationId xmlns:a16="http://schemas.microsoft.com/office/drawing/2014/main" id="{9E0EB21A-70F4-2858-25F8-A3DF7927720D}"/>
              </a:ext>
            </a:extLst>
          </p:cNvPr>
          <p:cNvSpPr/>
          <p:nvPr/>
        </p:nvSpPr>
        <p:spPr>
          <a:xfrm rot="16200000">
            <a:off x="8841152" y="-923214"/>
            <a:ext cx="1382788" cy="4394062"/>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32" name="TextBox 5131">
            <a:extLst>
              <a:ext uri="{FF2B5EF4-FFF2-40B4-BE49-F238E27FC236}">
                <a16:creationId xmlns:a16="http://schemas.microsoft.com/office/drawing/2014/main" id="{EB838C47-ABE0-9D72-9D5F-FDDEB3641282}"/>
              </a:ext>
            </a:extLst>
          </p:cNvPr>
          <p:cNvSpPr txBox="1"/>
          <p:nvPr/>
        </p:nvSpPr>
        <p:spPr>
          <a:xfrm>
            <a:off x="7990410" y="602743"/>
            <a:ext cx="2550159" cy="461665"/>
          </a:xfrm>
          <a:prstGeom prst="rect">
            <a:avLst/>
          </a:prstGeom>
          <a:noFill/>
        </p:spPr>
        <p:txBody>
          <a:bodyPr wrap="square" rtlCol="0">
            <a:spAutoFit/>
          </a:bodyPr>
          <a:lstStyle/>
          <a:p>
            <a:r>
              <a:rPr lang="en-IN" sz="1200" b="1" u="sng" dirty="0">
                <a:solidFill>
                  <a:srgbClr val="FFFF00"/>
                </a:solidFill>
              </a:rPr>
              <a:t>SUPPLY CHAIN VISIBILITY</a:t>
            </a:r>
            <a:br>
              <a:rPr lang="en-IN" sz="1200" b="1" u="sng" dirty="0">
                <a:solidFill>
                  <a:srgbClr val="FFFF00"/>
                </a:solidFill>
              </a:rPr>
            </a:br>
            <a:r>
              <a:rPr lang="en-IN" sz="1200" b="1" dirty="0">
                <a:solidFill>
                  <a:schemeClr val="bg1"/>
                </a:solidFill>
              </a:rPr>
              <a:t>INDUSTRY – FMCG</a:t>
            </a:r>
            <a:endParaRPr lang="en-IN" sz="1400" b="1" dirty="0">
              <a:solidFill>
                <a:schemeClr val="bg1"/>
              </a:solidFill>
            </a:endParaRPr>
          </a:p>
        </p:txBody>
      </p:sp>
      <p:sp>
        <p:nvSpPr>
          <p:cNvPr id="5133" name="TextBox 5132">
            <a:extLst>
              <a:ext uri="{FF2B5EF4-FFF2-40B4-BE49-F238E27FC236}">
                <a16:creationId xmlns:a16="http://schemas.microsoft.com/office/drawing/2014/main" id="{1F31EBBD-1E93-3CA8-D3BD-42E747096855}"/>
              </a:ext>
            </a:extLst>
          </p:cNvPr>
          <p:cNvSpPr txBox="1"/>
          <p:nvPr/>
        </p:nvSpPr>
        <p:spPr>
          <a:xfrm>
            <a:off x="8010730" y="990784"/>
            <a:ext cx="3718849" cy="800219"/>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 </a:t>
            </a:r>
            <a:r>
              <a:rPr lang="en-US" sz="1000" dirty="0">
                <a:solidFill>
                  <a:schemeClr val="bg1"/>
                </a:solidFill>
                <a:latin typeface="Arial" panose="020B0604020202020204" pitchFamily="34" charset="0"/>
                <a:cs typeface="Arial" panose="020B0604020202020204" pitchFamily="34" charset="0"/>
              </a:rPr>
              <a:t>Implemented supply chain visibility solution for a French electrical MNC, integrating plant-to-customer tracking for two product lines and linking with loyalty program app.</a:t>
            </a:r>
            <a:endParaRPr lang="en-IN" sz="1000" dirty="0">
              <a:solidFill>
                <a:schemeClr val="bg1"/>
              </a:solidFill>
              <a:latin typeface="Arial" panose="020B0604020202020204" pitchFamily="34" charset="0"/>
              <a:cs typeface="Arial" panose="020B0604020202020204" pitchFamily="34" charset="0"/>
            </a:endParaRPr>
          </a:p>
          <a:p>
            <a:endParaRPr lang="en-IN" sz="1400" b="1" dirty="0">
              <a:solidFill>
                <a:schemeClr val="bg1"/>
              </a:solidFill>
            </a:endParaRPr>
          </a:p>
        </p:txBody>
      </p:sp>
      <p:sp>
        <p:nvSpPr>
          <p:cNvPr id="5134" name="TextBox 5133">
            <a:extLst>
              <a:ext uri="{FF2B5EF4-FFF2-40B4-BE49-F238E27FC236}">
                <a16:creationId xmlns:a16="http://schemas.microsoft.com/office/drawing/2014/main" id="{6105FD49-8629-25E9-E6A1-5B9B6B048830}"/>
              </a:ext>
            </a:extLst>
          </p:cNvPr>
          <p:cNvSpPr txBox="1"/>
          <p:nvPr/>
        </p:nvSpPr>
        <p:spPr>
          <a:xfrm>
            <a:off x="8010730" y="1580343"/>
            <a:ext cx="3835830" cy="461665"/>
          </a:xfrm>
          <a:prstGeom prst="rect">
            <a:avLst/>
          </a:prstGeom>
          <a:noFill/>
        </p:spPr>
        <p:txBody>
          <a:bodyPr wrap="square" rtlCol="0">
            <a:spAutoFit/>
          </a:bodyPr>
          <a:lstStyle/>
          <a:p>
            <a:r>
              <a:rPr lang="en-IN" sz="1200" b="1" u="sng" dirty="0">
                <a:solidFill>
                  <a:schemeClr val="bg1"/>
                </a:solidFill>
              </a:rPr>
              <a:t>RESULT</a:t>
            </a:r>
            <a:r>
              <a:rPr lang="en-IN" sz="1200" b="1" dirty="0">
                <a:solidFill>
                  <a:schemeClr val="bg1"/>
                </a:solidFill>
              </a:rPr>
              <a:t> : </a:t>
            </a:r>
            <a:r>
              <a:rPr lang="en-US" sz="1000" dirty="0">
                <a:solidFill>
                  <a:schemeClr val="bg1"/>
                </a:solidFill>
                <a:latin typeface="Arial" panose="020B0604020202020204" pitchFamily="34" charset="0"/>
                <a:cs typeface="Arial" panose="020B0604020202020204" pitchFamily="34" charset="0"/>
              </a:rPr>
              <a:t>100% visibility of all SKUs on a single platform</a:t>
            </a:r>
            <a:endParaRPr lang="en-IN" sz="1000" dirty="0">
              <a:solidFill>
                <a:schemeClr val="bg1"/>
              </a:solidFill>
              <a:latin typeface="Arial" panose="020B0604020202020204" pitchFamily="34" charset="0"/>
              <a:cs typeface="Arial" panose="020B0604020202020204" pitchFamily="34" charset="0"/>
            </a:endParaRPr>
          </a:p>
          <a:p>
            <a:endParaRPr lang="en-IN" sz="1200" b="1" dirty="0">
              <a:solidFill>
                <a:schemeClr val="bg1"/>
              </a:solidFill>
            </a:endParaRPr>
          </a:p>
        </p:txBody>
      </p:sp>
      <p:sp>
        <p:nvSpPr>
          <p:cNvPr id="5135" name="Rectangle 5134">
            <a:extLst>
              <a:ext uri="{FF2B5EF4-FFF2-40B4-BE49-F238E27FC236}">
                <a16:creationId xmlns:a16="http://schemas.microsoft.com/office/drawing/2014/main" id="{2D428AB0-8977-E49D-F989-6AAD4AB0B4AE}"/>
              </a:ext>
            </a:extLst>
          </p:cNvPr>
          <p:cNvSpPr/>
          <p:nvPr/>
        </p:nvSpPr>
        <p:spPr>
          <a:xfrm rot="16200000">
            <a:off x="8871633" y="472217"/>
            <a:ext cx="1321827" cy="4394062"/>
          </a:xfrm>
          <a:prstGeom prst="rect">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36" name="TextBox 5135">
            <a:extLst>
              <a:ext uri="{FF2B5EF4-FFF2-40B4-BE49-F238E27FC236}">
                <a16:creationId xmlns:a16="http://schemas.microsoft.com/office/drawing/2014/main" id="{25AEDE5D-54B5-9888-E063-FFC943F8D360}"/>
              </a:ext>
            </a:extLst>
          </p:cNvPr>
          <p:cNvSpPr txBox="1"/>
          <p:nvPr/>
        </p:nvSpPr>
        <p:spPr>
          <a:xfrm>
            <a:off x="7960214" y="1988014"/>
            <a:ext cx="3063383" cy="677108"/>
          </a:xfrm>
          <a:prstGeom prst="rect">
            <a:avLst/>
          </a:prstGeom>
          <a:noFill/>
        </p:spPr>
        <p:txBody>
          <a:bodyPr wrap="square" rtlCol="0">
            <a:spAutoFit/>
          </a:bodyPr>
          <a:lstStyle/>
          <a:p>
            <a:r>
              <a:rPr lang="en-US" sz="1200" b="1" u="sng" dirty="0">
                <a:ln w="0"/>
                <a:solidFill>
                  <a:srgbClr val="FFFF00"/>
                </a:solidFill>
                <a:effectLst>
                  <a:outerShdw blurRad="38100" dist="19050" dir="2700000" algn="tl" rotWithShape="0">
                    <a:schemeClr val="dk1">
                      <a:alpha val="40000"/>
                    </a:schemeClr>
                  </a:outerShdw>
                </a:effectLst>
                <a:cs typeface="Arial" pitchFamily="34" charset="0"/>
              </a:rPr>
              <a:t>LOGISTICS COST REDUCTION</a:t>
            </a:r>
            <a:br>
              <a:rPr lang="en-IN" sz="1200" b="1" u="sng" dirty="0">
                <a:solidFill>
                  <a:srgbClr val="FFFF00"/>
                </a:solidFill>
              </a:rPr>
            </a:br>
            <a:r>
              <a:rPr lang="en-IN" sz="1200" b="1" dirty="0">
                <a:solidFill>
                  <a:schemeClr val="bg1"/>
                </a:solidFill>
              </a:rPr>
              <a:t>INDUSTRY – </a:t>
            </a:r>
            <a:r>
              <a:rPr lang="en-IN" sz="1200" b="1" dirty="0">
                <a:solidFill>
                  <a:schemeClr val="bg1"/>
                </a:solidFill>
                <a:cs typeface="Arial" pitchFamily="34" charset="0"/>
              </a:rPr>
              <a:t>HVAC</a:t>
            </a:r>
          </a:p>
          <a:p>
            <a:endParaRPr lang="en-IN" sz="1400" b="1" dirty="0">
              <a:solidFill>
                <a:schemeClr val="bg1"/>
              </a:solidFill>
            </a:endParaRPr>
          </a:p>
        </p:txBody>
      </p:sp>
      <p:sp>
        <p:nvSpPr>
          <p:cNvPr id="5137" name="TextBox 5136">
            <a:extLst>
              <a:ext uri="{FF2B5EF4-FFF2-40B4-BE49-F238E27FC236}">
                <a16:creationId xmlns:a16="http://schemas.microsoft.com/office/drawing/2014/main" id="{E56F39BD-BBDA-C28C-FA96-414E44299BA7}"/>
              </a:ext>
            </a:extLst>
          </p:cNvPr>
          <p:cNvSpPr txBox="1"/>
          <p:nvPr/>
        </p:nvSpPr>
        <p:spPr>
          <a:xfrm>
            <a:off x="7962828" y="2386734"/>
            <a:ext cx="3413760" cy="584775"/>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 </a:t>
            </a:r>
            <a:r>
              <a:rPr lang="en-US" sz="1000" dirty="0">
                <a:solidFill>
                  <a:schemeClr val="bg1"/>
                </a:solidFill>
                <a:latin typeface="Arial" panose="020B0604020202020204" pitchFamily="34" charset="0"/>
                <a:cs typeface="Arial" panose="020B0604020202020204" pitchFamily="34" charset="0"/>
              </a:rPr>
              <a:t>Optimized outbound logistics costs while maintaining service levels through RFQ design, vendor selection, and contract standardization</a:t>
            </a:r>
            <a:endParaRPr lang="en-IN" sz="1000" dirty="0">
              <a:solidFill>
                <a:schemeClr val="bg1"/>
              </a:solidFill>
              <a:latin typeface="Arial" panose="020B0604020202020204" pitchFamily="34" charset="0"/>
              <a:cs typeface="Arial" panose="020B0604020202020204" pitchFamily="34" charset="0"/>
            </a:endParaRPr>
          </a:p>
        </p:txBody>
      </p:sp>
      <p:sp>
        <p:nvSpPr>
          <p:cNvPr id="5138" name="TextBox 5137">
            <a:extLst>
              <a:ext uri="{FF2B5EF4-FFF2-40B4-BE49-F238E27FC236}">
                <a16:creationId xmlns:a16="http://schemas.microsoft.com/office/drawing/2014/main" id="{E531F982-37EE-8CF5-CF4C-FA9A96A17C25}"/>
              </a:ext>
            </a:extLst>
          </p:cNvPr>
          <p:cNvSpPr txBox="1"/>
          <p:nvPr/>
        </p:nvSpPr>
        <p:spPr>
          <a:xfrm>
            <a:off x="7960215" y="2921087"/>
            <a:ext cx="3693018" cy="615553"/>
          </a:xfrm>
          <a:prstGeom prst="rect">
            <a:avLst/>
          </a:prstGeom>
          <a:noFill/>
        </p:spPr>
        <p:txBody>
          <a:bodyPr wrap="square" rtlCol="0">
            <a:spAutoFit/>
          </a:bodyPr>
          <a:lstStyle/>
          <a:p>
            <a:r>
              <a:rPr lang="en-IN" sz="1200" b="1" u="sng" dirty="0">
                <a:solidFill>
                  <a:schemeClr val="bg1"/>
                </a:solidFill>
              </a:rPr>
              <a:t>RESULT</a:t>
            </a:r>
            <a:r>
              <a:rPr lang="en-IN" sz="1200" b="1" dirty="0">
                <a:solidFill>
                  <a:schemeClr val="bg1"/>
                </a:solidFill>
              </a:rPr>
              <a:t> : </a:t>
            </a:r>
            <a:r>
              <a:rPr lang="en-US" sz="1000" dirty="0">
                <a:solidFill>
                  <a:schemeClr val="bg1"/>
                </a:solidFill>
                <a:latin typeface="Arial" pitchFamily="34" charset="0"/>
                <a:cs typeface="Arial" pitchFamily="34" charset="0"/>
              </a:rPr>
              <a:t>Savings in freight cost by 31%</a:t>
            </a:r>
            <a:endParaRPr lang="en-IN" sz="1000" dirty="0">
              <a:solidFill>
                <a:schemeClr val="bg1"/>
              </a:solidFill>
              <a:latin typeface="Arial" pitchFamily="34" charset="0"/>
              <a:cs typeface="Arial" pitchFamily="34" charset="0"/>
            </a:endParaRPr>
          </a:p>
          <a:p>
            <a:endParaRPr lang="en-IN" sz="1000" dirty="0">
              <a:solidFill>
                <a:schemeClr val="bg1"/>
              </a:solidFill>
              <a:latin typeface="Arial" pitchFamily="34" charset="0"/>
              <a:cs typeface="Arial" pitchFamily="34" charset="0"/>
            </a:endParaRPr>
          </a:p>
          <a:p>
            <a:endParaRPr lang="en-IN" sz="1200" b="1" dirty="0">
              <a:solidFill>
                <a:schemeClr val="bg1"/>
              </a:solidFill>
            </a:endParaRPr>
          </a:p>
        </p:txBody>
      </p:sp>
      <p:sp>
        <p:nvSpPr>
          <p:cNvPr id="5139" name="Rectangle 5138">
            <a:extLst>
              <a:ext uri="{FF2B5EF4-FFF2-40B4-BE49-F238E27FC236}">
                <a16:creationId xmlns:a16="http://schemas.microsoft.com/office/drawing/2014/main" id="{5A400798-F28C-6FC2-83A7-0984E0783328}"/>
              </a:ext>
            </a:extLst>
          </p:cNvPr>
          <p:cNvSpPr/>
          <p:nvPr/>
        </p:nvSpPr>
        <p:spPr>
          <a:xfrm rot="16200000">
            <a:off x="8867091" y="1824486"/>
            <a:ext cx="1330910" cy="4394062"/>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40" name="TextBox 5139">
            <a:extLst>
              <a:ext uri="{FF2B5EF4-FFF2-40B4-BE49-F238E27FC236}">
                <a16:creationId xmlns:a16="http://schemas.microsoft.com/office/drawing/2014/main" id="{D14EA9D1-1E2B-C589-B437-01339F557BCE}"/>
              </a:ext>
            </a:extLst>
          </p:cNvPr>
          <p:cNvSpPr txBox="1"/>
          <p:nvPr/>
        </p:nvSpPr>
        <p:spPr>
          <a:xfrm>
            <a:off x="7990410" y="3368704"/>
            <a:ext cx="3063383" cy="461665"/>
          </a:xfrm>
          <a:prstGeom prst="rect">
            <a:avLst/>
          </a:prstGeom>
          <a:noFill/>
        </p:spPr>
        <p:txBody>
          <a:bodyPr wrap="square" rtlCol="0">
            <a:spAutoFit/>
          </a:bodyPr>
          <a:lstStyle/>
          <a:p>
            <a:r>
              <a:rPr lang="en-US" sz="1200" b="1" u="sng" dirty="0">
                <a:ln w="0"/>
                <a:solidFill>
                  <a:srgbClr val="FFFF00"/>
                </a:solidFill>
                <a:effectLst>
                  <a:outerShdw blurRad="38100" dist="19050" dir="2700000" algn="tl" rotWithShape="0">
                    <a:schemeClr val="dk1">
                      <a:alpha val="40000"/>
                    </a:schemeClr>
                  </a:outerShdw>
                </a:effectLst>
                <a:cs typeface="Arial" pitchFamily="34" charset="0"/>
              </a:rPr>
              <a:t>FREIGHT OPTIMIZATION</a:t>
            </a:r>
            <a:br>
              <a:rPr lang="en-IN" sz="1200" b="1" u="sng" dirty="0">
                <a:solidFill>
                  <a:srgbClr val="FFFF00"/>
                </a:solidFill>
              </a:rPr>
            </a:br>
            <a:r>
              <a:rPr lang="en-IN" sz="1200" b="1" dirty="0">
                <a:solidFill>
                  <a:schemeClr val="bg1"/>
                </a:solidFill>
              </a:rPr>
              <a:t>INDUSTRY – Chemicals</a:t>
            </a:r>
            <a:endParaRPr lang="en-IN" sz="1400" b="1" dirty="0">
              <a:solidFill>
                <a:schemeClr val="bg1"/>
              </a:solidFill>
            </a:endParaRPr>
          </a:p>
        </p:txBody>
      </p:sp>
      <p:sp>
        <p:nvSpPr>
          <p:cNvPr id="5141" name="Rectangle 5140">
            <a:extLst>
              <a:ext uri="{FF2B5EF4-FFF2-40B4-BE49-F238E27FC236}">
                <a16:creationId xmlns:a16="http://schemas.microsoft.com/office/drawing/2014/main" id="{F0223B35-3074-B9D1-29C4-1D0D98960C7C}"/>
              </a:ext>
            </a:extLst>
          </p:cNvPr>
          <p:cNvSpPr/>
          <p:nvPr/>
        </p:nvSpPr>
        <p:spPr>
          <a:xfrm rot="16200000">
            <a:off x="8867091" y="3188552"/>
            <a:ext cx="1330910" cy="4394062"/>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42" name="TextBox 5141">
            <a:extLst>
              <a:ext uri="{FF2B5EF4-FFF2-40B4-BE49-F238E27FC236}">
                <a16:creationId xmlns:a16="http://schemas.microsoft.com/office/drawing/2014/main" id="{528565AD-4126-9C56-CAD2-52BAFE11CCF1}"/>
              </a:ext>
            </a:extLst>
          </p:cNvPr>
          <p:cNvSpPr txBox="1"/>
          <p:nvPr/>
        </p:nvSpPr>
        <p:spPr>
          <a:xfrm>
            <a:off x="7960214" y="4771551"/>
            <a:ext cx="3769364" cy="677108"/>
          </a:xfrm>
          <a:prstGeom prst="rect">
            <a:avLst/>
          </a:prstGeom>
          <a:noFill/>
        </p:spPr>
        <p:txBody>
          <a:bodyPr wrap="square" rtlCol="0">
            <a:spAutoFit/>
          </a:bodyPr>
          <a:lstStyle/>
          <a:p>
            <a:r>
              <a:rPr lang="en-US" sz="1200" b="1" u="sng" dirty="0">
                <a:ln w="0"/>
                <a:solidFill>
                  <a:srgbClr val="FFFF00"/>
                </a:solidFill>
                <a:effectLst>
                  <a:outerShdw blurRad="38100" dist="19050" dir="2700000" algn="tl" rotWithShape="0">
                    <a:schemeClr val="dk1">
                      <a:alpha val="40000"/>
                    </a:schemeClr>
                  </a:outerShdw>
                </a:effectLst>
                <a:cs typeface="Arial" pitchFamily="34" charset="0"/>
              </a:rPr>
              <a:t>INVENTORY MANAGEMENT &amp; PROCUREMENT SERVICE</a:t>
            </a:r>
            <a:br>
              <a:rPr lang="en-IN" sz="1200" b="1" u="sng" dirty="0">
                <a:solidFill>
                  <a:srgbClr val="FFFF00"/>
                </a:solidFill>
              </a:rPr>
            </a:br>
            <a:r>
              <a:rPr lang="en-IN" sz="1200" b="1" dirty="0">
                <a:solidFill>
                  <a:schemeClr val="bg1"/>
                </a:solidFill>
              </a:rPr>
              <a:t>INDUSTRY – </a:t>
            </a:r>
            <a:r>
              <a:rPr lang="en-IN" sz="1200" b="1" dirty="0">
                <a:solidFill>
                  <a:schemeClr val="bg1"/>
                </a:solidFill>
                <a:cs typeface="Arial" pitchFamily="34" charset="0"/>
              </a:rPr>
              <a:t>Home Appliances</a:t>
            </a:r>
          </a:p>
          <a:p>
            <a:endParaRPr lang="en-IN" sz="1400" b="1" dirty="0">
              <a:solidFill>
                <a:schemeClr val="bg1"/>
              </a:solidFill>
            </a:endParaRPr>
          </a:p>
        </p:txBody>
      </p:sp>
      <p:pic>
        <p:nvPicPr>
          <p:cNvPr id="5144" name="Picture 5143">
            <a:extLst>
              <a:ext uri="{FF2B5EF4-FFF2-40B4-BE49-F238E27FC236}">
                <a16:creationId xmlns:a16="http://schemas.microsoft.com/office/drawing/2014/main" id="{E4C04C7E-1F5C-CCCF-4F64-18B1E61F5A2E}"/>
              </a:ext>
            </a:extLst>
          </p:cNvPr>
          <p:cNvPicPr>
            <a:picLocks noChangeAspect="1"/>
          </p:cNvPicPr>
          <p:nvPr/>
        </p:nvPicPr>
        <p:blipFill>
          <a:blip r:embed="rId2"/>
          <a:stretch>
            <a:fillRect/>
          </a:stretch>
        </p:blipFill>
        <p:spPr>
          <a:xfrm>
            <a:off x="324168" y="3429873"/>
            <a:ext cx="1372011" cy="1163226"/>
          </a:xfrm>
          <a:prstGeom prst="rect">
            <a:avLst/>
          </a:prstGeom>
          <a:ln w="38100" cap="sq">
            <a:solidFill>
              <a:schemeClr val="bg1"/>
            </a:solidFill>
            <a:prstDash val="solid"/>
            <a:miter lim="800000"/>
          </a:ln>
          <a:effectLst/>
        </p:spPr>
      </p:pic>
      <p:pic>
        <p:nvPicPr>
          <p:cNvPr id="5145" name="Picture 5144">
            <a:extLst>
              <a:ext uri="{FF2B5EF4-FFF2-40B4-BE49-F238E27FC236}">
                <a16:creationId xmlns:a16="http://schemas.microsoft.com/office/drawing/2014/main" id="{F5F1E232-886A-B14F-3117-3C2EB9AEA88F}"/>
              </a:ext>
            </a:extLst>
          </p:cNvPr>
          <p:cNvPicPr>
            <a:picLocks noChangeAspect="1"/>
          </p:cNvPicPr>
          <p:nvPr/>
        </p:nvPicPr>
        <p:blipFill>
          <a:blip r:embed="rId3"/>
          <a:stretch>
            <a:fillRect/>
          </a:stretch>
        </p:blipFill>
        <p:spPr>
          <a:xfrm>
            <a:off x="306638" y="4818884"/>
            <a:ext cx="1399589" cy="1156440"/>
          </a:xfrm>
          <a:prstGeom prst="rect">
            <a:avLst/>
          </a:prstGeom>
          <a:ln w="38100" cap="sq">
            <a:solidFill>
              <a:schemeClr val="bg1"/>
            </a:solidFill>
            <a:prstDash val="solid"/>
            <a:miter lim="800000"/>
          </a:ln>
          <a:effectLst/>
        </p:spPr>
      </p:pic>
      <p:pic>
        <p:nvPicPr>
          <p:cNvPr id="5146" name="Picture 5145">
            <a:extLst>
              <a:ext uri="{FF2B5EF4-FFF2-40B4-BE49-F238E27FC236}">
                <a16:creationId xmlns:a16="http://schemas.microsoft.com/office/drawing/2014/main" id="{B7ABE256-BDB5-F5EC-4D25-578047ECE000}"/>
              </a:ext>
            </a:extLst>
          </p:cNvPr>
          <p:cNvPicPr>
            <a:picLocks noChangeAspect="1"/>
          </p:cNvPicPr>
          <p:nvPr/>
        </p:nvPicPr>
        <p:blipFill>
          <a:blip r:embed="rId4"/>
          <a:stretch>
            <a:fillRect/>
          </a:stretch>
        </p:blipFill>
        <p:spPr>
          <a:xfrm>
            <a:off x="6648186" y="674528"/>
            <a:ext cx="1274055" cy="1203171"/>
          </a:xfrm>
          <a:prstGeom prst="rect">
            <a:avLst/>
          </a:prstGeom>
          <a:ln w="38100" cap="sq">
            <a:solidFill>
              <a:schemeClr val="bg1"/>
            </a:solidFill>
            <a:prstDash val="solid"/>
            <a:miter lim="800000"/>
          </a:ln>
          <a:effectLst/>
        </p:spPr>
      </p:pic>
      <p:pic>
        <p:nvPicPr>
          <p:cNvPr id="5147" name="Picture 5146">
            <a:extLst>
              <a:ext uri="{FF2B5EF4-FFF2-40B4-BE49-F238E27FC236}">
                <a16:creationId xmlns:a16="http://schemas.microsoft.com/office/drawing/2014/main" id="{AAF60CBC-E6E8-E74A-28CC-F492030A5FA8}"/>
              </a:ext>
            </a:extLst>
          </p:cNvPr>
          <p:cNvPicPr>
            <a:picLocks noChangeAspect="1"/>
          </p:cNvPicPr>
          <p:nvPr/>
        </p:nvPicPr>
        <p:blipFill rotWithShape="1">
          <a:blip r:embed="rId5"/>
          <a:srcRect t="16839"/>
          <a:stretch/>
        </p:blipFill>
        <p:spPr>
          <a:xfrm>
            <a:off x="6517450" y="2095096"/>
            <a:ext cx="1406653" cy="1161791"/>
          </a:xfrm>
          <a:prstGeom prst="rect">
            <a:avLst/>
          </a:prstGeom>
          <a:ln w="38100" cap="sq">
            <a:solidFill>
              <a:schemeClr val="bg1"/>
            </a:solidFill>
            <a:prstDash val="solid"/>
            <a:miter lim="800000"/>
          </a:ln>
          <a:effectLst/>
        </p:spPr>
      </p:pic>
      <p:pic>
        <p:nvPicPr>
          <p:cNvPr id="5148" name="Picture 5147">
            <a:extLst>
              <a:ext uri="{FF2B5EF4-FFF2-40B4-BE49-F238E27FC236}">
                <a16:creationId xmlns:a16="http://schemas.microsoft.com/office/drawing/2014/main" id="{12B6C8AC-E83A-5433-AFD2-5440673FD7A1}"/>
              </a:ext>
            </a:extLst>
          </p:cNvPr>
          <p:cNvPicPr>
            <a:picLocks noChangeAspect="1"/>
          </p:cNvPicPr>
          <p:nvPr/>
        </p:nvPicPr>
        <p:blipFill rotWithShape="1">
          <a:blip r:embed="rId6"/>
          <a:srcRect t="6285"/>
          <a:stretch/>
        </p:blipFill>
        <p:spPr>
          <a:xfrm>
            <a:off x="6558994" y="3436490"/>
            <a:ext cx="1379083" cy="1161791"/>
          </a:xfrm>
          <a:prstGeom prst="rect">
            <a:avLst/>
          </a:prstGeom>
          <a:ln w="38100" cap="sq">
            <a:solidFill>
              <a:schemeClr val="bg1"/>
            </a:solidFill>
            <a:prstDash val="solid"/>
            <a:miter lim="800000"/>
          </a:ln>
          <a:effectLst/>
        </p:spPr>
      </p:pic>
      <p:pic>
        <p:nvPicPr>
          <p:cNvPr id="5149" name="Picture 5148">
            <a:extLst>
              <a:ext uri="{FF2B5EF4-FFF2-40B4-BE49-F238E27FC236}">
                <a16:creationId xmlns:a16="http://schemas.microsoft.com/office/drawing/2014/main" id="{51464902-80A7-7D1C-9A3D-468959391141}"/>
              </a:ext>
            </a:extLst>
          </p:cNvPr>
          <p:cNvPicPr>
            <a:picLocks noChangeAspect="1"/>
          </p:cNvPicPr>
          <p:nvPr/>
        </p:nvPicPr>
        <p:blipFill>
          <a:blip r:embed="rId7"/>
          <a:stretch>
            <a:fillRect/>
          </a:stretch>
        </p:blipFill>
        <p:spPr>
          <a:xfrm>
            <a:off x="6509761" y="4801799"/>
            <a:ext cx="1439378" cy="1161791"/>
          </a:xfrm>
          <a:prstGeom prst="rect">
            <a:avLst/>
          </a:prstGeom>
          <a:ln w="38100" cap="sq">
            <a:solidFill>
              <a:schemeClr val="bg1"/>
            </a:solidFill>
            <a:prstDash val="solid"/>
            <a:miter lim="800000"/>
          </a:ln>
          <a:effectLst/>
        </p:spPr>
      </p:pic>
      <p:pic>
        <p:nvPicPr>
          <p:cNvPr id="5150" name="Picture 5149">
            <a:extLst>
              <a:ext uri="{FF2B5EF4-FFF2-40B4-BE49-F238E27FC236}">
                <a16:creationId xmlns:a16="http://schemas.microsoft.com/office/drawing/2014/main" id="{A48EF990-C723-E127-ABD1-DB4B671F67CB}"/>
              </a:ext>
            </a:extLst>
          </p:cNvPr>
          <p:cNvPicPr/>
          <p:nvPr/>
        </p:nvPicPr>
        <p:blipFill rotWithShape="1">
          <a:blip r:embed="rId8">
            <a:extLst>
              <a:ext uri="{28A0092B-C50C-407E-A947-70E740481C1C}">
                <a14:useLocalDpi xmlns:a14="http://schemas.microsoft.com/office/drawing/2010/main" val="0"/>
              </a:ext>
            </a:extLst>
          </a:blip>
          <a:srcRect l="28004" t="24097" r="61806" b="33680"/>
          <a:stretch/>
        </p:blipFill>
        <p:spPr>
          <a:xfrm>
            <a:off x="5833674" y="1138615"/>
            <a:ext cx="388149" cy="323850"/>
          </a:xfrm>
          <a:prstGeom prst="rect">
            <a:avLst/>
          </a:prstGeom>
          <a:solidFill>
            <a:schemeClr val="tx1"/>
          </a:solidFill>
        </p:spPr>
      </p:pic>
      <p:pic>
        <p:nvPicPr>
          <p:cNvPr id="5151" name="Picture 5150">
            <a:extLst>
              <a:ext uri="{FF2B5EF4-FFF2-40B4-BE49-F238E27FC236}">
                <a16:creationId xmlns:a16="http://schemas.microsoft.com/office/drawing/2014/main" id="{BE5D1290-B2B7-DFCB-2B79-1BCF128A3AD1}"/>
              </a:ext>
            </a:extLst>
          </p:cNvPr>
          <p:cNvPicPr/>
          <p:nvPr/>
        </p:nvPicPr>
        <p:blipFill rotWithShape="1">
          <a:blip r:embed="rId8">
            <a:extLst>
              <a:ext uri="{28A0092B-C50C-407E-A947-70E740481C1C}">
                <a14:useLocalDpi xmlns:a14="http://schemas.microsoft.com/office/drawing/2010/main" val="0"/>
              </a:ext>
            </a:extLst>
          </a:blip>
          <a:srcRect l="28004" t="24097" r="61806" b="33680"/>
          <a:stretch/>
        </p:blipFill>
        <p:spPr>
          <a:xfrm>
            <a:off x="5833674" y="2480703"/>
            <a:ext cx="388149" cy="323850"/>
          </a:xfrm>
          <a:prstGeom prst="rect">
            <a:avLst/>
          </a:prstGeom>
          <a:solidFill>
            <a:schemeClr val="tx1"/>
          </a:solidFill>
        </p:spPr>
      </p:pic>
      <p:pic>
        <p:nvPicPr>
          <p:cNvPr id="5152" name="Picture 5151">
            <a:extLst>
              <a:ext uri="{FF2B5EF4-FFF2-40B4-BE49-F238E27FC236}">
                <a16:creationId xmlns:a16="http://schemas.microsoft.com/office/drawing/2014/main" id="{46C66259-ECFA-DB9E-A1CE-698681C8737C}"/>
              </a:ext>
            </a:extLst>
          </p:cNvPr>
          <p:cNvPicPr/>
          <p:nvPr/>
        </p:nvPicPr>
        <p:blipFill rotWithShape="1">
          <a:blip r:embed="rId8">
            <a:extLst>
              <a:ext uri="{28A0092B-C50C-407E-A947-70E740481C1C}">
                <a14:useLocalDpi xmlns:a14="http://schemas.microsoft.com/office/drawing/2010/main" val="0"/>
              </a:ext>
            </a:extLst>
          </a:blip>
          <a:srcRect l="28004" t="24097" r="61806" b="33680"/>
          <a:stretch/>
        </p:blipFill>
        <p:spPr>
          <a:xfrm>
            <a:off x="5806144" y="3777554"/>
            <a:ext cx="388149" cy="323850"/>
          </a:xfrm>
          <a:prstGeom prst="rect">
            <a:avLst/>
          </a:prstGeom>
          <a:solidFill>
            <a:schemeClr val="tx1"/>
          </a:solidFill>
        </p:spPr>
      </p:pic>
      <p:pic>
        <p:nvPicPr>
          <p:cNvPr id="5153" name="Picture 5152">
            <a:extLst>
              <a:ext uri="{FF2B5EF4-FFF2-40B4-BE49-F238E27FC236}">
                <a16:creationId xmlns:a16="http://schemas.microsoft.com/office/drawing/2014/main" id="{0591E4F8-F6F5-91FC-9568-20D76E23F58E}"/>
              </a:ext>
            </a:extLst>
          </p:cNvPr>
          <p:cNvPicPr/>
          <p:nvPr/>
        </p:nvPicPr>
        <p:blipFill rotWithShape="1">
          <a:blip r:embed="rId8">
            <a:extLst>
              <a:ext uri="{28A0092B-C50C-407E-A947-70E740481C1C}">
                <a14:useLocalDpi xmlns:a14="http://schemas.microsoft.com/office/drawing/2010/main" val="0"/>
              </a:ext>
            </a:extLst>
          </a:blip>
          <a:srcRect l="28004" t="24097" r="61806" b="33680"/>
          <a:stretch/>
        </p:blipFill>
        <p:spPr>
          <a:xfrm>
            <a:off x="5806144" y="5216532"/>
            <a:ext cx="388149" cy="323850"/>
          </a:xfrm>
          <a:prstGeom prst="rect">
            <a:avLst/>
          </a:prstGeom>
          <a:solidFill>
            <a:schemeClr val="tx1"/>
          </a:solidFill>
        </p:spPr>
      </p:pic>
      <p:sp>
        <p:nvSpPr>
          <p:cNvPr id="5154" name="TextBox 5153">
            <a:extLst>
              <a:ext uri="{FF2B5EF4-FFF2-40B4-BE49-F238E27FC236}">
                <a16:creationId xmlns:a16="http://schemas.microsoft.com/office/drawing/2014/main" id="{B298DCA6-DE3F-E459-97A8-8CC998E93217}"/>
              </a:ext>
            </a:extLst>
          </p:cNvPr>
          <p:cNvSpPr txBox="1"/>
          <p:nvPr/>
        </p:nvSpPr>
        <p:spPr>
          <a:xfrm>
            <a:off x="8000854" y="4352345"/>
            <a:ext cx="4539498" cy="276999"/>
          </a:xfrm>
          <a:prstGeom prst="rect">
            <a:avLst/>
          </a:prstGeom>
          <a:noFill/>
        </p:spPr>
        <p:txBody>
          <a:bodyPr wrap="square" rtlCol="0">
            <a:spAutoFit/>
          </a:bodyPr>
          <a:lstStyle/>
          <a:p>
            <a:r>
              <a:rPr lang="en-IN" sz="1200" b="1" u="sng" dirty="0">
                <a:solidFill>
                  <a:schemeClr val="bg1"/>
                </a:solidFill>
                <a:cs typeface="Arial" panose="020B0604020202020204" pitchFamily="34" charset="0"/>
              </a:rPr>
              <a:t>RESULTS</a:t>
            </a:r>
            <a:r>
              <a:rPr lang="en-IN" sz="1200" b="1" dirty="0">
                <a:solidFill>
                  <a:schemeClr val="bg1"/>
                </a:solidFill>
                <a:latin typeface="Arial" panose="020B0604020202020204" pitchFamily="34" charset="0"/>
                <a:cs typeface="Arial" panose="020B0604020202020204" pitchFamily="34" charset="0"/>
              </a:rPr>
              <a:t> : </a:t>
            </a:r>
            <a:r>
              <a:rPr lang="en-US" sz="1000" dirty="0">
                <a:solidFill>
                  <a:schemeClr val="bg1"/>
                </a:solidFill>
                <a:latin typeface="Arial" pitchFamily="34" charset="0"/>
                <a:cs typeface="Arial" pitchFamily="34" charset="0"/>
              </a:rPr>
              <a:t>Cost reduction of 4.94%</a:t>
            </a:r>
            <a:endParaRPr lang="en-IN" sz="1000" dirty="0"/>
          </a:p>
        </p:txBody>
      </p:sp>
      <p:sp>
        <p:nvSpPr>
          <p:cNvPr id="5155" name="TextBox 5154">
            <a:extLst>
              <a:ext uri="{FF2B5EF4-FFF2-40B4-BE49-F238E27FC236}">
                <a16:creationId xmlns:a16="http://schemas.microsoft.com/office/drawing/2014/main" id="{2F3E42D4-49E9-5CB7-6A7C-9428F9C53541}"/>
              </a:ext>
            </a:extLst>
          </p:cNvPr>
          <p:cNvSpPr txBox="1"/>
          <p:nvPr/>
        </p:nvSpPr>
        <p:spPr>
          <a:xfrm>
            <a:off x="7998322" y="3583849"/>
            <a:ext cx="4122558" cy="830997"/>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a:t>
            </a:r>
            <a:r>
              <a:rPr lang="en-IN" sz="2800" b="1" dirty="0">
                <a:solidFill>
                  <a:schemeClr val="bg1"/>
                </a:solidFill>
              </a:rPr>
              <a:t> </a:t>
            </a:r>
            <a:r>
              <a:rPr lang="en-US" sz="1000" dirty="0">
                <a:solidFill>
                  <a:schemeClr val="bg1"/>
                </a:solidFill>
                <a:latin typeface="Arial" panose="020B0604020202020204" pitchFamily="34" charset="0"/>
                <a:cs typeface="Arial" panose="020B0604020202020204" pitchFamily="34" charset="0"/>
              </a:rPr>
              <a:t>Optimized outbound logistics costs for CMS,</a:t>
            </a:r>
            <a:br>
              <a:rPr lang="en-US" sz="1000" dirty="0">
                <a:solidFill>
                  <a:schemeClr val="bg1"/>
                </a:solidFill>
                <a:latin typeface="Arial" panose="020B0604020202020204" pitchFamily="34" charset="0"/>
                <a:cs typeface="Arial" panose="020B0604020202020204" pitchFamily="34" charset="0"/>
              </a:rPr>
            </a:br>
            <a:r>
              <a:rPr lang="en-US" sz="1000" dirty="0">
                <a:solidFill>
                  <a:schemeClr val="bg1"/>
                </a:solidFill>
                <a:latin typeface="Arial" panose="020B0604020202020204" pitchFamily="34" charset="0"/>
                <a:cs typeface="Arial" panose="020B0604020202020204" pitchFamily="34" charset="0"/>
              </a:rPr>
              <a:t>including tanker and drum movement through product flow optimization and service provider contract standardization</a:t>
            </a:r>
            <a:endParaRPr lang="en-IN" sz="1000" dirty="0"/>
          </a:p>
        </p:txBody>
      </p:sp>
      <p:sp>
        <p:nvSpPr>
          <p:cNvPr id="2086" name="TextBox 2085">
            <a:extLst>
              <a:ext uri="{FF2B5EF4-FFF2-40B4-BE49-F238E27FC236}">
                <a16:creationId xmlns:a16="http://schemas.microsoft.com/office/drawing/2014/main" id="{DA0BF512-1752-DAA7-3A2E-8C644780F9CC}"/>
              </a:ext>
            </a:extLst>
          </p:cNvPr>
          <p:cNvSpPr txBox="1"/>
          <p:nvPr/>
        </p:nvSpPr>
        <p:spPr>
          <a:xfrm>
            <a:off x="7970091" y="5142870"/>
            <a:ext cx="3769363" cy="1231106"/>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 </a:t>
            </a:r>
            <a:r>
              <a:rPr lang="en-US" sz="1000" dirty="0">
                <a:solidFill>
                  <a:schemeClr val="bg1"/>
                </a:solidFill>
                <a:latin typeface="Arial" panose="020B0604020202020204" pitchFamily="34" charset="0"/>
                <a:cs typeface="Arial" panose="020B0604020202020204" pitchFamily="34" charset="0"/>
              </a:rPr>
              <a:t>Designed RM hierarchy, FG BOMs, and inventory policies. Spend Analysis, RFQ/Sourcing, Contract Management, and Supplier Performance Dashboard</a:t>
            </a:r>
          </a:p>
          <a:p>
            <a:endParaRPr lang="en-US" sz="1000" b="1" u="sng" dirty="0">
              <a:solidFill>
                <a:schemeClr val="bg1"/>
              </a:solidFill>
              <a:latin typeface="Arial" panose="020B0604020202020204" pitchFamily="34" charset="0"/>
              <a:cs typeface="Arial" panose="020B0604020202020204" pitchFamily="34" charset="0"/>
            </a:endParaRPr>
          </a:p>
          <a:p>
            <a:r>
              <a:rPr lang="en-US" sz="1200" b="1" u="sng" dirty="0">
                <a:solidFill>
                  <a:schemeClr val="bg1"/>
                </a:solidFill>
                <a:cs typeface="Arial" panose="020B0604020202020204" pitchFamily="34" charset="0"/>
              </a:rPr>
              <a:t>RESULTS</a:t>
            </a:r>
            <a:r>
              <a:rPr lang="en-US" sz="1200" b="1" dirty="0">
                <a:solidFill>
                  <a:schemeClr val="bg1"/>
                </a:solidFill>
                <a:cs typeface="Arial" panose="020B0604020202020204" pitchFamily="34" charset="0"/>
              </a:rPr>
              <a:t> </a:t>
            </a:r>
            <a:r>
              <a:rPr lang="en-US" sz="1000" b="1" dirty="0">
                <a:solidFill>
                  <a:schemeClr val="bg1"/>
                </a:solidFill>
                <a:latin typeface="Arial" panose="020B0604020202020204" pitchFamily="34" charset="0"/>
                <a:cs typeface="Arial" panose="020B0604020202020204" pitchFamily="34" charset="0"/>
              </a:rPr>
              <a:t>: </a:t>
            </a:r>
            <a:r>
              <a:rPr lang="en-US" sz="1000" dirty="0">
                <a:solidFill>
                  <a:schemeClr val="bg1"/>
                </a:solidFill>
                <a:latin typeface="Arial" pitchFamily="34" charset="0"/>
                <a:cs typeface="Arial" pitchFamily="34" charset="0"/>
              </a:rPr>
              <a:t>Annualized Savings of INR 50mn</a:t>
            </a:r>
            <a:endParaRPr lang="en-IN" sz="1000" dirty="0">
              <a:solidFill>
                <a:schemeClr val="bg1"/>
              </a:solidFill>
              <a:latin typeface="Arial" pitchFamily="34" charset="0"/>
              <a:cs typeface="Arial" pitchFamily="34" charset="0"/>
            </a:endParaRPr>
          </a:p>
          <a:p>
            <a:endParaRPr lang="en-IN" sz="1000" b="1" u="sng" dirty="0">
              <a:solidFill>
                <a:schemeClr val="bg1"/>
              </a:solidFill>
              <a:latin typeface="Arial" panose="020B0604020202020204" pitchFamily="34" charset="0"/>
              <a:cs typeface="Arial" panose="020B0604020202020204" pitchFamily="34" charset="0"/>
            </a:endParaRPr>
          </a:p>
          <a:p>
            <a:endParaRPr lang="en-IN" sz="1000" b="1" dirty="0">
              <a:solidFill>
                <a:schemeClr val="bg1"/>
              </a:solidFill>
            </a:endParaRPr>
          </a:p>
        </p:txBody>
      </p:sp>
      <p:sp>
        <p:nvSpPr>
          <p:cNvPr id="2087" name="TextBox 2086">
            <a:extLst>
              <a:ext uri="{FF2B5EF4-FFF2-40B4-BE49-F238E27FC236}">
                <a16:creationId xmlns:a16="http://schemas.microsoft.com/office/drawing/2014/main" id="{194E08CA-83C7-DE0E-0D03-7293AFEC8F39}"/>
              </a:ext>
            </a:extLst>
          </p:cNvPr>
          <p:cNvSpPr txBox="1"/>
          <p:nvPr/>
        </p:nvSpPr>
        <p:spPr>
          <a:xfrm>
            <a:off x="1711817" y="5683681"/>
            <a:ext cx="3693018" cy="615553"/>
          </a:xfrm>
          <a:prstGeom prst="rect">
            <a:avLst/>
          </a:prstGeom>
          <a:noFill/>
        </p:spPr>
        <p:txBody>
          <a:bodyPr wrap="square" rtlCol="0">
            <a:spAutoFit/>
          </a:bodyPr>
          <a:lstStyle/>
          <a:p>
            <a:r>
              <a:rPr lang="en-IN" sz="1200" b="1" u="sng" dirty="0">
                <a:solidFill>
                  <a:schemeClr val="bg1"/>
                </a:solidFill>
              </a:rPr>
              <a:t>RESULT</a:t>
            </a:r>
            <a:r>
              <a:rPr lang="en-IN" sz="1200" b="1" dirty="0">
                <a:solidFill>
                  <a:schemeClr val="bg1"/>
                </a:solidFill>
              </a:rPr>
              <a:t> : </a:t>
            </a:r>
            <a:r>
              <a:rPr lang="en-US" sz="1000" dirty="0">
                <a:solidFill>
                  <a:schemeClr val="bg1"/>
                </a:solidFill>
                <a:latin typeface="Arial" pitchFamily="34" charset="0"/>
                <a:cs typeface="Arial" pitchFamily="34" charset="0"/>
              </a:rPr>
              <a:t>Reduction in DIO by 23%</a:t>
            </a:r>
            <a:endParaRPr lang="en-IN" sz="1000" dirty="0">
              <a:solidFill>
                <a:schemeClr val="bg1"/>
              </a:solidFill>
              <a:latin typeface="Arial" pitchFamily="34" charset="0"/>
              <a:cs typeface="Arial" pitchFamily="34" charset="0"/>
            </a:endParaRPr>
          </a:p>
          <a:p>
            <a:endParaRPr lang="en-IN" sz="1000" dirty="0">
              <a:solidFill>
                <a:schemeClr val="bg1"/>
              </a:solidFill>
              <a:latin typeface="Arial" pitchFamily="34" charset="0"/>
              <a:cs typeface="Arial" pitchFamily="34" charset="0"/>
            </a:endParaRPr>
          </a:p>
          <a:p>
            <a:endParaRPr lang="en-IN" sz="1200" b="1" dirty="0">
              <a:solidFill>
                <a:schemeClr val="bg1"/>
              </a:solidFill>
            </a:endParaRPr>
          </a:p>
        </p:txBody>
      </p:sp>
      <p:pic>
        <p:nvPicPr>
          <p:cNvPr id="2118" name="Picture 2117">
            <a:extLst>
              <a:ext uri="{FF2B5EF4-FFF2-40B4-BE49-F238E27FC236}">
                <a16:creationId xmlns:a16="http://schemas.microsoft.com/office/drawing/2014/main" id="{897F1C5A-737E-B523-07F6-B9FF20DB8C53}"/>
              </a:ext>
            </a:extLst>
          </p:cNvPr>
          <p:cNvPicPr>
            <a:picLocks noChangeAspect="1"/>
          </p:cNvPicPr>
          <p:nvPr/>
        </p:nvPicPr>
        <p:blipFill rotWithShape="1">
          <a:blip r:embed="rId9">
            <a:extLst>
              <a:ext uri="{28A0092B-C50C-407E-A947-70E740481C1C}">
                <a14:useLocalDpi xmlns:a14="http://schemas.microsoft.com/office/drawing/2010/main" val="0"/>
              </a:ext>
            </a:extLst>
          </a:blip>
          <a:srcRect r="48856" b="14435"/>
          <a:stretch/>
        </p:blipFill>
        <p:spPr>
          <a:xfrm>
            <a:off x="518605" y="2024167"/>
            <a:ext cx="1224598" cy="1238797"/>
          </a:xfrm>
          <a:prstGeom prst="rect">
            <a:avLst/>
          </a:prstGeom>
        </p:spPr>
      </p:pic>
      <p:pic>
        <p:nvPicPr>
          <p:cNvPr id="2120" name="Picture 2119">
            <a:extLst>
              <a:ext uri="{FF2B5EF4-FFF2-40B4-BE49-F238E27FC236}">
                <a16:creationId xmlns:a16="http://schemas.microsoft.com/office/drawing/2014/main" id="{C7A8375D-9DAE-A935-0B0A-4383B130ED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723" y="666002"/>
            <a:ext cx="1632600" cy="1231021"/>
          </a:xfrm>
          <a:prstGeom prst="rect">
            <a:avLst/>
          </a:prstGeom>
        </p:spPr>
      </p:pic>
    </p:spTree>
    <p:extLst>
      <p:ext uri="{BB962C8B-B14F-4D97-AF65-F5344CB8AC3E}">
        <p14:creationId xmlns:p14="http://schemas.microsoft.com/office/powerpoint/2010/main" val="1011755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p:txBody>
          <a:bodyPr/>
          <a:lstStyle/>
          <a:p>
            <a:r>
              <a:rPr lang="en-US" dirty="0">
                <a:solidFill>
                  <a:srgbClr val="084E5C"/>
                </a:solidFill>
                <a:latin typeface="+mn-lt"/>
              </a:rPr>
              <a:t>Key client segments</a:t>
            </a:r>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190500" y="467822"/>
            <a:ext cx="11163300"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Creating incisive impact across client segments</a:t>
            </a:r>
          </a:p>
        </p:txBody>
      </p:sp>
      <p:sp>
        <p:nvSpPr>
          <p:cNvPr id="5" name="Rectangle 4">
            <a:extLst>
              <a:ext uri="{FF2B5EF4-FFF2-40B4-BE49-F238E27FC236}">
                <a16:creationId xmlns:a16="http://schemas.microsoft.com/office/drawing/2014/main" id="{4145491E-CEB3-7EEC-3F2A-86AF2DB0B89C}"/>
              </a:ext>
            </a:extLst>
          </p:cNvPr>
          <p:cNvSpPr/>
          <p:nvPr/>
        </p:nvSpPr>
        <p:spPr>
          <a:xfrm>
            <a:off x="4489851" y="1438592"/>
            <a:ext cx="2651999" cy="4531045"/>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p:txBody>
      </p:sp>
      <p:sp>
        <p:nvSpPr>
          <p:cNvPr id="6" name="Rectangle 5">
            <a:extLst>
              <a:ext uri="{FF2B5EF4-FFF2-40B4-BE49-F238E27FC236}">
                <a16:creationId xmlns:a16="http://schemas.microsoft.com/office/drawing/2014/main" id="{D06B96A4-B095-1431-C554-E4DE40C39351}"/>
              </a:ext>
            </a:extLst>
          </p:cNvPr>
          <p:cNvSpPr/>
          <p:nvPr/>
        </p:nvSpPr>
        <p:spPr>
          <a:xfrm>
            <a:off x="4489852" y="1174057"/>
            <a:ext cx="2133084" cy="809040"/>
          </a:xfrm>
          <a:prstGeom prst="rect">
            <a:avLst/>
          </a:prstGeom>
          <a:solidFill>
            <a:schemeClr val="accent2">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Consulting</a:t>
            </a:r>
          </a:p>
        </p:txBody>
      </p:sp>
      <p:sp>
        <p:nvSpPr>
          <p:cNvPr id="8" name="Rectangle 7">
            <a:extLst>
              <a:ext uri="{FF2B5EF4-FFF2-40B4-BE49-F238E27FC236}">
                <a16:creationId xmlns:a16="http://schemas.microsoft.com/office/drawing/2014/main" id="{93A81454-0AF1-AD31-F29F-6B3DDE1B3F94}"/>
              </a:ext>
            </a:extLst>
          </p:cNvPr>
          <p:cNvSpPr/>
          <p:nvPr/>
        </p:nvSpPr>
        <p:spPr>
          <a:xfrm>
            <a:off x="8312843" y="1449854"/>
            <a:ext cx="2679753" cy="4531045"/>
          </a:xfrm>
          <a:prstGeom prst="rect">
            <a:avLst/>
          </a:prstGeom>
          <a:noFill/>
          <a:ln>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p:txBody>
      </p:sp>
      <p:sp>
        <p:nvSpPr>
          <p:cNvPr id="10" name="Rectangle 9">
            <a:extLst>
              <a:ext uri="{FF2B5EF4-FFF2-40B4-BE49-F238E27FC236}">
                <a16:creationId xmlns:a16="http://schemas.microsoft.com/office/drawing/2014/main" id="{2DDC617E-9887-5540-5916-CAB3DD184166}"/>
              </a:ext>
            </a:extLst>
          </p:cNvPr>
          <p:cNvSpPr/>
          <p:nvPr/>
        </p:nvSpPr>
        <p:spPr>
          <a:xfrm>
            <a:off x="8312843" y="1174058"/>
            <a:ext cx="2193258" cy="809039"/>
          </a:xfrm>
          <a:prstGeom prst="rect">
            <a:avLst/>
          </a:prstGeom>
          <a:solidFill>
            <a:srgbClr val="7030A0"/>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Logistics / 3PL</a:t>
            </a:r>
          </a:p>
        </p:txBody>
      </p:sp>
      <p:pic>
        <p:nvPicPr>
          <p:cNvPr id="18" name="Graphic 17">
            <a:extLst>
              <a:ext uri="{FF2B5EF4-FFF2-40B4-BE49-F238E27FC236}">
                <a16:creationId xmlns:a16="http://schemas.microsoft.com/office/drawing/2014/main" id="{FE0DB484-8187-08D4-0EAB-C4D9B193F5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24496" y="2106760"/>
            <a:ext cx="2085311" cy="231701"/>
          </a:xfrm>
          <a:prstGeom prst="rect">
            <a:avLst/>
          </a:prstGeom>
        </p:spPr>
      </p:pic>
      <p:pic>
        <p:nvPicPr>
          <p:cNvPr id="26" name="Picture 25">
            <a:extLst>
              <a:ext uri="{FF2B5EF4-FFF2-40B4-BE49-F238E27FC236}">
                <a16:creationId xmlns:a16="http://schemas.microsoft.com/office/drawing/2014/main" id="{085FB1AA-A405-56C9-6FAF-5238AFEE905F}"/>
              </a:ext>
            </a:extLst>
          </p:cNvPr>
          <p:cNvPicPr/>
          <p:nvPr/>
        </p:nvPicPr>
        <p:blipFill rotWithShape="1">
          <a:blip r:embed="rId4" cstate="print">
            <a:extLst>
              <a:ext uri="{28A0092B-C50C-407E-A947-70E740481C1C}">
                <a14:useLocalDpi xmlns:a14="http://schemas.microsoft.com/office/drawing/2010/main" val="0"/>
              </a:ext>
            </a:extLst>
          </a:blip>
          <a:srcRect l="5077" t="2795" r="83556" b="90061"/>
          <a:stretch/>
        </p:blipFill>
        <p:spPr>
          <a:xfrm>
            <a:off x="6188824" y="2522334"/>
            <a:ext cx="637591" cy="708633"/>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27" name="Graphic 26">
            <a:extLst>
              <a:ext uri="{FF2B5EF4-FFF2-40B4-BE49-F238E27FC236}">
                <a16:creationId xmlns:a16="http://schemas.microsoft.com/office/drawing/2014/main" id="{5D37A83E-910B-45AB-26DD-F51B247E1C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50357" y="4255615"/>
            <a:ext cx="1414636" cy="219664"/>
          </a:xfrm>
          <a:prstGeom prst="rect">
            <a:avLst/>
          </a:prstGeom>
        </p:spPr>
      </p:pic>
      <p:pic>
        <p:nvPicPr>
          <p:cNvPr id="40" name="Picture 39">
            <a:extLst>
              <a:ext uri="{FF2B5EF4-FFF2-40B4-BE49-F238E27FC236}">
                <a16:creationId xmlns:a16="http://schemas.microsoft.com/office/drawing/2014/main" id="{4B6EA5D1-F883-AA0E-4798-C9906460425C}"/>
              </a:ext>
            </a:extLst>
          </p:cNvPr>
          <p:cNvPicPr>
            <a:picLocks noChangeAspect="1"/>
          </p:cNvPicPr>
          <p:nvPr/>
        </p:nvPicPr>
        <p:blipFill rotWithShape="1">
          <a:blip r:embed="rId7"/>
          <a:srcRect l="2191" t="11092" r="73395" b="81843"/>
          <a:stretch/>
        </p:blipFill>
        <p:spPr>
          <a:xfrm>
            <a:off x="4694696" y="5419408"/>
            <a:ext cx="2372173" cy="385926"/>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41" name="Picture 40">
            <a:extLst>
              <a:ext uri="{FF2B5EF4-FFF2-40B4-BE49-F238E27FC236}">
                <a16:creationId xmlns:a16="http://schemas.microsoft.com/office/drawing/2014/main" id="{DC338B18-7DFF-1167-1364-CA86DCF2A963}"/>
              </a:ext>
            </a:extLst>
          </p:cNvPr>
          <p:cNvPicPr/>
          <p:nvPr/>
        </p:nvPicPr>
        <p:blipFill rotWithShape="1">
          <a:blip r:embed="rId8">
            <a:extLst>
              <a:ext uri="{28A0092B-C50C-407E-A947-70E740481C1C}">
                <a14:useLocalDpi xmlns:a14="http://schemas.microsoft.com/office/drawing/2010/main" val="0"/>
              </a:ext>
            </a:extLst>
          </a:blip>
          <a:srcRect l="28004" t="24097" r="61806" b="33680"/>
          <a:stretch/>
        </p:blipFill>
        <p:spPr>
          <a:xfrm>
            <a:off x="3733269" y="1416652"/>
            <a:ext cx="388149" cy="323850"/>
          </a:xfrm>
          <a:prstGeom prst="rect">
            <a:avLst/>
          </a:prstGeom>
        </p:spPr>
      </p:pic>
      <p:pic>
        <p:nvPicPr>
          <p:cNvPr id="42" name="Picture 41">
            <a:extLst>
              <a:ext uri="{FF2B5EF4-FFF2-40B4-BE49-F238E27FC236}">
                <a16:creationId xmlns:a16="http://schemas.microsoft.com/office/drawing/2014/main" id="{92FD3A11-F0CC-6882-6CC4-807EF84BE80A}"/>
              </a:ext>
            </a:extLst>
          </p:cNvPr>
          <p:cNvPicPr/>
          <p:nvPr/>
        </p:nvPicPr>
        <p:blipFill rotWithShape="1">
          <a:blip r:embed="rId8">
            <a:extLst>
              <a:ext uri="{28A0092B-C50C-407E-A947-70E740481C1C}">
                <a14:useLocalDpi xmlns:a14="http://schemas.microsoft.com/office/drawing/2010/main" val="0"/>
              </a:ext>
            </a:extLst>
          </a:blip>
          <a:srcRect l="28004" t="24097" r="61806" b="33680"/>
          <a:stretch/>
        </p:blipFill>
        <p:spPr>
          <a:xfrm>
            <a:off x="7533272" y="1438592"/>
            <a:ext cx="388149" cy="323850"/>
          </a:xfrm>
          <a:prstGeom prst="rect">
            <a:avLst/>
          </a:prstGeom>
        </p:spPr>
      </p:pic>
      <p:sp>
        <p:nvSpPr>
          <p:cNvPr id="3" name="Rectangle 2">
            <a:extLst>
              <a:ext uri="{FF2B5EF4-FFF2-40B4-BE49-F238E27FC236}">
                <a16:creationId xmlns:a16="http://schemas.microsoft.com/office/drawing/2014/main" id="{79E59340-3CE4-D516-F05E-847167862E29}"/>
              </a:ext>
            </a:extLst>
          </p:cNvPr>
          <p:cNvSpPr/>
          <p:nvPr/>
        </p:nvSpPr>
        <p:spPr>
          <a:xfrm>
            <a:off x="642247" y="1438592"/>
            <a:ext cx="2651999" cy="4525088"/>
          </a:xfrm>
          <a:prstGeom prst="rect">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p:txBody>
      </p:sp>
      <p:sp>
        <p:nvSpPr>
          <p:cNvPr id="4" name="Rectangle 3">
            <a:extLst>
              <a:ext uri="{FF2B5EF4-FFF2-40B4-BE49-F238E27FC236}">
                <a16:creationId xmlns:a16="http://schemas.microsoft.com/office/drawing/2014/main" id="{14C7C035-717B-3684-F047-6A550DDE159D}"/>
              </a:ext>
            </a:extLst>
          </p:cNvPr>
          <p:cNvSpPr/>
          <p:nvPr/>
        </p:nvSpPr>
        <p:spPr>
          <a:xfrm>
            <a:off x="642248" y="1156839"/>
            <a:ext cx="2193258" cy="843477"/>
          </a:xfrm>
          <a:prstGeom prst="rect">
            <a:avLst/>
          </a:prstGeom>
          <a:solidFill>
            <a:schemeClr val="accent5">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Manufacturing/Retail</a:t>
            </a:r>
          </a:p>
        </p:txBody>
      </p:sp>
      <p:pic>
        <p:nvPicPr>
          <p:cNvPr id="11" name="Picture 10">
            <a:extLst>
              <a:ext uri="{FF2B5EF4-FFF2-40B4-BE49-F238E27FC236}">
                <a16:creationId xmlns:a16="http://schemas.microsoft.com/office/drawing/2014/main" id="{1363C264-583C-D3DE-F4D3-B888714D2F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5005" y="2097582"/>
            <a:ext cx="1027199" cy="584334"/>
          </a:xfrm>
          <a:prstGeom prst="rect">
            <a:avLst/>
          </a:prstGeom>
          <a:ln w="38100" cap="sq">
            <a:noFill/>
            <a:prstDash val="solid"/>
            <a:miter lim="800000"/>
          </a:ln>
          <a:effectLst/>
        </p:spPr>
      </p:pic>
      <p:pic>
        <p:nvPicPr>
          <p:cNvPr id="12" name="Picture 11">
            <a:extLst>
              <a:ext uri="{FF2B5EF4-FFF2-40B4-BE49-F238E27FC236}">
                <a16:creationId xmlns:a16="http://schemas.microsoft.com/office/drawing/2014/main" id="{1E06F8BA-C022-5A8D-125F-B6BE63D0D73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12253" y="4484937"/>
            <a:ext cx="779209" cy="687538"/>
          </a:xfrm>
          <a:prstGeom prst="rect">
            <a:avLst/>
          </a:prstGeom>
          <a:ln w="38100" cap="sq">
            <a:noFill/>
            <a:prstDash val="solid"/>
            <a:miter lim="800000"/>
          </a:ln>
          <a:effectLst/>
        </p:spPr>
      </p:pic>
      <p:pic>
        <p:nvPicPr>
          <p:cNvPr id="13" name="Picture 12">
            <a:extLst>
              <a:ext uri="{FF2B5EF4-FFF2-40B4-BE49-F238E27FC236}">
                <a16:creationId xmlns:a16="http://schemas.microsoft.com/office/drawing/2014/main" id="{E9D83D5B-9E25-FFE6-9FA5-C16CA5B7D5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5504" y="3437742"/>
            <a:ext cx="1390712" cy="343163"/>
          </a:xfrm>
          <a:prstGeom prst="rect">
            <a:avLst/>
          </a:prstGeom>
          <a:ln w="38100" cap="sq">
            <a:noFill/>
            <a:prstDash val="solid"/>
            <a:miter lim="800000"/>
          </a:ln>
          <a:effectLst/>
        </p:spPr>
      </p:pic>
      <p:pic>
        <p:nvPicPr>
          <p:cNvPr id="15" name="Picture 14">
            <a:extLst>
              <a:ext uri="{FF2B5EF4-FFF2-40B4-BE49-F238E27FC236}">
                <a16:creationId xmlns:a16="http://schemas.microsoft.com/office/drawing/2014/main" id="{0ADA65AC-457E-9CB6-2B5F-5313306A7D8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0401" y="5523043"/>
            <a:ext cx="1102653" cy="309734"/>
          </a:xfrm>
          <a:prstGeom prst="rect">
            <a:avLst/>
          </a:prstGeom>
          <a:ln w="38100" cap="sq">
            <a:noFill/>
            <a:prstDash val="solid"/>
            <a:miter lim="800000"/>
          </a:ln>
          <a:effectLst/>
        </p:spPr>
      </p:pic>
      <p:pic>
        <p:nvPicPr>
          <p:cNvPr id="16" name="Picture 15">
            <a:extLst>
              <a:ext uri="{FF2B5EF4-FFF2-40B4-BE49-F238E27FC236}">
                <a16:creationId xmlns:a16="http://schemas.microsoft.com/office/drawing/2014/main" id="{A490403A-8547-F38A-FF2C-73A4522C7BF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39045" y="4945137"/>
            <a:ext cx="1308648" cy="447003"/>
          </a:xfrm>
          <a:prstGeom prst="rect">
            <a:avLst/>
          </a:prstGeom>
          <a:ln w="38100" cap="sq">
            <a:noFill/>
            <a:prstDash val="solid"/>
            <a:miter lim="800000"/>
          </a:ln>
          <a:effectLst/>
        </p:spPr>
      </p:pic>
      <p:pic>
        <p:nvPicPr>
          <p:cNvPr id="17" name="Picture 16">
            <a:extLst>
              <a:ext uri="{FF2B5EF4-FFF2-40B4-BE49-F238E27FC236}">
                <a16:creationId xmlns:a16="http://schemas.microsoft.com/office/drawing/2014/main" id="{9509BC13-3715-3BBD-2343-D908331BDE5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2516" y="4484937"/>
            <a:ext cx="1266585" cy="309733"/>
          </a:xfrm>
          <a:prstGeom prst="rect">
            <a:avLst/>
          </a:prstGeom>
          <a:ln w="38100" cap="sq">
            <a:noFill/>
            <a:prstDash val="solid"/>
            <a:miter lim="800000"/>
          </a:ln>
          <a:effectLst/>
        </p:spPr>
      </p:pic>
      <p:pic>
        <p:nvPicPr>
          <p:cNvPr id="43" name="Picture 2" descr="Trent Limited - Wikipedia">
            <a:extLst>
              <a:ext uri="{FF2B5EF4-FFF2-40B4-BE49-F238E27FC236}">
                <a16:creationId xmlns:a16="http://schemas.microsoft.com/office/drawing/2014/main" id="{F547CDAE-5763-6708-3A36-1D70D1ABC6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29706" y="2111793"/>
            <a:ext cx="1027199" cy="4601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24EF5E4B-EF28-9185-D335-92031075AD05}"/>
              </a:ext>
            </a:extLst>
          </p:cNvPr>
          <p:cNvPicPr>
            <a:picLocks noChangeAspect="1"/>
          </p:cNvPicPr>
          <p:nvPr/>
        </p:nvPicPr>
        <p:blipFill>
          <a:blip r:embed="rId16"/>
          <a:stretch>
            <a:fillRect/>
          </a:stretch>
        </p:blipFill>
        <p:spPr>
          <a:xfrm>
            <a:off x="790718" y="3987536"/>
            <a:ext cx="1522411" cy="408244"/>
          </a:xfrm>
          <a:prstGeom prst="rect">
            <a:avLst/>
          </a:prstGeom>
          <a:ln>
            <a:noFill/>
          </a:ln>
          <a:effectLst/>
        </p:spPr>
      </p:pic>
      <p:pic>
        <p:nvPicPr>
          <p:cNvPr id="45" name="Picture 44">
            <a:extLst>
              <a:ext uri="{FF2B5EF4-FFF2-40B4-BE49-F238E27FC236}">
                <a16:creationId xmlns:a16="http://schemas.microsoft.com/office/drawing/2014/main" id="{423B1FB9-B6C0-98B7-7A3E-156995A2D1E2}"/>
              </a:ext>
            </a:extLst>
          </p:cNvPr>
          <p:cNvPicPr>
            <a:picLocks noChangeAspect="1"/>
          </p:cNvPicPr>
          <p:nvPr/>
        </p:nvPicPr>
        <p:blipFill>
          <a:blip r:embed="rId17"/>
          <a:stretch>
            <a:fillRect/>
          </a:stretch>
        </p:blipFill>
        <p:spPr>
          <a:xfrm>
            <a:off x="713968" y="2832383"/>
            <a:ext cx="1012407" cy="309732"/>
          </a:xfrm>
          <a:prstGeom prst="rect">
            <a:avLst/>
          </a:prstGeom>
          <a:ln>
            <a:noFill/>
          </a:ln>
          <a:effectLst/>
        </p:spPr>
      </p:pic>
      <p:pic>
        <p:nvPicPr>
          <p:cNvPr id="46" name="Picture 45">
            <a:extLst>
              <a:ext uri="{FF2B5EF4-FFF2-40B4-BE49-F238E27FC236}">
                <a16:creationId xmlns:a16="http://schemas.microsoft.com/office/drawing/2014/main" id="{F1CFE328-2768-2457-3BC7-0FF1123665D5}"/>
              </a:ext>
            </a:extLst>
          </p:cNvPr>
          <p:cNvPicPr>
            <a:picLocks noChangeAspect="1"/>
          </p:cNvPicPr>
          <p:nvPr/>
        </p:nvPicPr>
        <p:blipFill>
          <a:blip r:embed="rId18"/>
          <a:stretch>
            <a:fillRect/>
          </a:stretch>
        </p:blipFill>
        <p:spPr>
          <a:xfrm>
            <a:off x="1975363" y="2669829"/>
            <a:ext cx="1110001" cy="623596"/>
          </a:xfrm>
          <a:prstGeom prst="rect">
            <a:avLst/>
          </a:prstGeom>
          <a:ln>
            <a:noFill/>
          </a:ln>
          <a:effectLst/>
        </p:spPr>
      </p:pic>
      <p:pic>
        <p:nvPicPr>
          <p:cNvPr id="47" name="Picture 46">
            <a:extLst>
              <a:ext uri="{FF2B5EF4-FFF2-40B4-BE49-F238E27FC236}">
                <a16:creationId xmlns:a16="http://schemas.microsoft.com/office/drawing/2014/main" id="{E548DF48-BD05-069B-56D5-BF65458EF1B0}"/>
              </a:ext>
            </a:extLst>
          </p:cNvPr>
          <p:cNvPicPr>
            <a:picLocks noChangeAspect="1"/>
          </p:cNvPicPr>
          <p:nvPr/>
        </p:nvPicPr>
        <p:blipFill>
          <a:blip r:embed="rId19"/>
          <a:stretch>
            <a:fillRect/>
          </a:stretch>
        </p:blipFill>
        <p:spPr>
          <a:xfrm>
            <a:off x="2276442" y="3406379"/>
            <a:ext cx="998886" cy="747538"/>
          </a:xfrm>
          <a:prstGeom prst="rect">
            <a:avLst/>
          </a:prstGeom>
        </p:spPr>
      </p:pic>
      <p:pic>
        <p:nvPicPr>
          <p:cNvPr id="48" name="Picture 47">
            <a:extLst>
              <a:ext uri="{FF2B5EF4-FFF2-40B4-BE49-F238E27FC236}">
                <a16:creationId xmlns:a16="http://schemas.microsoft.com/office/drawing/2014/main" id="{18434AF1-3237-D9A0-8049-BA2080D89574}"/>
              </a:ext>
            </a:extLst>
          </p:cNvPr>
          <p:cNvPicPr>
            <a:picLocks noChangeAspect="1"/>
          </p:cNvPicPr>
          <p:nvPr/>
        </p:nvPicPr>
        <p:blipFill>
          <a:blip r:embed="rId20"/>
          <a:stretch>
            <a:fillRect/>
          </a:stretch>
        </p:blipFill>
        <p:spPr>
          <a:xfrm>
            <a:off x="2312253" y="5179771"/>
            <a:ext cx="779209" cy="675931"/>
          </a:xfrm>
          <a:prstGeom prst="rect">
            <a:avLst/>
          </a:prstGeom>
          <a:effectLst/>
        </p:spPr>
      </p:pic>
      <p:pic>
        <p:nvPicPr>
          <p:cNvPr id="49" name="Picture 48">
            <a:extLst>
              <a:ext uri="{FF2B5EF4-FFF2-40B4-BE49-F238E27FC236}">
                <a16:creationId xmlns:a16="http://schemas.microsoft.com/office/drawing/2014/main" id="{2AEB682A-FA78-7162-5B9E-16E1497029FD}"/>
              </a:ext>
            </a:extLst>
          </p:cNvPr>
          <p:cNvPicPr>
            <a:picLocks noChangeAspect="1"/>
          </p:cNvPicPr>
          <p:nvPr/>
        </p:nvPicPr>
        <p:blipFill rotWithShape="1">
          <a:blip r:embed="rId21"/>
          <a:srcRect l="6750" t="-2890" r="6111" b="-1"/>
          <a:stretch/>
        </p:blipFill>
        <p:spPr>
          <a:xfrm>
            <a:off x="4605375" y="2413614"/>
            <a:ext cx="1547888" cy="502506"/>
          </a:xfrm>
          <a:prstGeom prst="rect">
            <a:avLst/>
          </a:prstGeom>
        </p:spPr>
      </p:pic>
      <p:pic>
        <p:nvPicPr>
          <p:cNvPr id="50" name="Picture 49">
            <a:extLst>
              <a:ext uri="{FF2B5EF4-FFF2-40B4-BE49-F238E27FC236}">
                <a16:creationId xmlns:a16="http://schemas.microsoft.com/office/drawing/2014/main" id="{C1FE19DB-D947-C40A-3AC0-D35C0CBD56A8}"/>
              </a:ext>
            </a:extLst>
          </p:cNvPr>
          <p:cNvPicPr>
            <a:picLocks noChangeAspect="1"/>
          </p:cNvPicPr>
          <p:nvPr/>
        </p:nvPicPr>
        <p:blipFill rotWithShape="1">
          <a:blip r:embed="rId22"/>
          <a:srcRect l="6951" t="9776" r="8312" b="8972"/>
          <a:stretch/>
        </p:blipFill>
        <p:spPr>
          <a:xfrm>
            <a:off x="5099520" y="3686815"/>
            <a:ext cx="1231612" cy="455314"/>
          </a:xfrm>
          <a:prstGeom prst="rect">
            <a:avLst/>
          </a:prstGeom>
        </p:spPr>
      </p:pic>
      <p:pic>
        <p:nvPicPr>
          <p:cNvPr id="51" name="Picture 50">
            <a:extLst>
              <a:ext uri="{FF2B5EF4-FFF2-40B4-BE49-F238E27FC236}">
                <a16:creationId xmlns:a16="http://schemas.microsoft.com/office/drawing/2014/main" id="{0540E445-8440-168F-FF5E-5A64FAF67247}"/>
              </a:ext>
            </a:extLst>
          </p:cNvPr>
          <p:cNvPicPr>
            <a:picLocks noChangeAspect="1"/>
          </p:cNvPicPr>
          <p:nvPr/>
        </p:nvPicPr>
        <p:blipFill rotWithShape="1">
          <a:blip r:embed="rId23"/>
          <a:srcRect t="19299" b="22061"/>
          <a:stretch/>
        </p:blipFill>
        <p:spPr>
          <a:xfrm>
            <a:off x="5234302" y="4573322"/>
            <a:ext cx="1723396" cy="280430"/>
          </a:xfrm>
          <a:prstGeom prst="rect">
            <a:avLst/>
          </a:prstGeom>
        </p:spPr>
      </p:pic>
      <p:pic>
        <p:nvPicPr>
          <p:cNvPr id="52" name="Picture 51">
            <a:extLst>
              <a:ext uri="{FF2B5EF4-FFF2-40B4-BE49-F238E27FC236}">
                <a16:creationId xmlns:a16="http://schemas.microsoft.com/office/drawing/2014/main" id="{510720BF-AE07-2F33-488C-01E54E4813A1}"/>
              </a:ext>
            </a:extLst>
          </p:cNvPr>
          <p:cNvPicPr>
            <a:picLocks noChangeAspect="1"/>
          </p:cNvPicPr>
          <p:nvPr/>
        </p:nvPicPr>
        <p:blipFill rotWithShape="1">
          <a:blip r:embed="rId24"/>
          <a:srcRect t="21310" b="22004"/>
          <a:stretch/>
        </p:blipFill>
        <p:spPr>
          <a:xfrm>
            <a:off x="4626703" y="4945137"/>
            <a:ext cx="1846379" cy="373189"/>
          </a:xfrm>
          <a:prstGeom prst="rect">
            <a:avLst/>
          </a:prstGeom>
        </p:spPr>
      </p:pic>
      <p:pic>
        <p:nvPicPr>
          <p:cNvPr id="53" name="Picture 52">
            <a:extLst>
              <a:ext uri="{FF2B5EF4-FFF2-40B4-BE49-F238E27FC236}">
                <a16:creationId xmlns:a16="http://schemas.microsoft.com/office/drawing/2014/main" id="{F36CD2EA-F064-B513-A924-1A44FAA5D927}"/>
              </a:ext>
            </a:extLst>
          </p:cNvPr>
          <p:cNvPicPr>
            <a:picLocks noChangeAspect="1"/>
          </p:cNvPicPr>
          <p:nvPr/>
        </p:nvPicPr>
        <p:blipFill>
          <a:blip r:embed="rId25"/>
          <a:stretch>
            <a:fillRect/>
          </a:stretch>
        </p:blipFill>
        <p:spPr>
          <a:xfrm>
            <a:off x="4574560" y="2963029"/>
            <a:ext cx="1454225" cy="558829"/>
          </a:xfrm>
          <a:prstGeom prst="rect">
            <a:avLst/>
          </a:prstGeom>
        </p:spPr>
      </p:pic>
      <p:pic>
        <p:nvPicPr>
          <p:cNvPr id="54" name="Picture 53">
            <a:extLst>
              <a:ext uri="{FF2B5EF4-FFF2-40B4-BE49-F238E27FC236}">
                <a16:creationId xmlns:a16="http://schemas.microsoft.com/office/drawing/2014/main" id="{5EF09371-66CF-27CC-2945-ECFEE284E351}"/>
              </a:ext>
            </a:extLst>
          </p:cNvPr>
          <p:cNvPicPr>
            <a:picLocks noChangeAspect="1"/>
          </p:cNvPicPr>
          <p:nvPr/>
        </p:nvPicPr>
        <p:blipFill rotWithShape="1">
          <a:blip r:embed="rId26"/>
          <a:srcRect l="6402" t="10252"/>
          <a:stretch/>
        </p:blipFill>
        <p:spPr>
          <a:xfrm>
            <a:off x="9054675" y="4133640"/>
            <a:ext cx="1696040" cy="464051"/>
          </a:xfrm>
          <a:prstGeom prst="rect">
            <a:avLst/>
          </a:prstGeom>
        </p:spPr>
      </p:pic>
      <p:pic>
        <p:nvPicPr>
          <p:cNvPr id="55" name="Picture 54">
            <a:extLst>
              <a:ext uri="{FF2B5EF4-FFF2-40B4-BE49-F238E27FC236}">
                <a16:creationId xmlns:a16="http://schemas.microsoft.com/office/drawing/2014/main" id="{120CB164-7C9C-FB9D-EAC0-33DAC2758E02}"/>
              </a:ext>
            </a:extLst>
          </p:cNvPr>
          <p:cNvPicPr>
            <a:picLocks noChangeAspect="1"/>
          </p:cNvPicPr>
          <p:nvPr/>
        </p:nvPicPr>
        <p:blipFill rotWithShape="1">
          <a:blip r:embed="rId27"/>
          <a:srcRect b="19872"/>
          <a:stretch/>
        </p:blipFill>
        <p:spPr>
          <a:xfrm>
            <a:off x="9438996" y="2933339"/>
            <a:ext cx="1321512" cy="493317"/>
          </a:xfrm>
          <a:prstGeom prst="rect">
            <a:avLst/>
          </a:prstGeom>
        </p:spPr>
      </p:pic>
      <p:pic>
        <p:nvPicPr>
          <p:cNvPr id="56" name="Picture 55">
            <a:extLst>
              <a:ext uri="{FF2B5EF4-FFF2-40B4-BE49-F238E27FC236}">
                <a16:creationId xmlns:a16="http://schemas.microsoft.com/office/drawing/2014/main" id="{AC7D03D9-C70E-23F7-4AE4-6E1660955559}"/>
              </a:ext>
            </a:extLst>
          </p:cNvPr>
          <p:cNvPicPr>
            <a:picLocks noChangeAspect="1"/>
          </p:cNvPicPr>
          <p:nvPr/>
        </p:nvPicPr>
        <p:blipFill rotWithShape="1">
          <a:blip r:embed="rId28"/>
          <a:srcRect t="10563" b="12476"/>
          <a:stretch/>
        </p:blipFill>
        <p:spPr>
          <a:xfrm>
            <a:off x="8635799" y="4811889"/>
            <a:ext cx="1696040" cy="702814"/>
          </a:xfrm>
          <a:prstGeom prst="rect">
            <a:avLst/>
          </a:prstGeom>
        </p:spPr>
      </p:pic>
      <p:pic>
        <p:nvPicPr>
          <p:cNvPr id="57" name="Picture 56">
            <a:extLst>
              <a:ext uri="{FF2B5EF4-FFF2-40B4-BE49-F238E27FC236}">
                <a16:creationId xmlns:a16="http://schemas.microsoft.com/office/drawing/2014/main" id="{8ECDA532-52C0-DD44-F412-4CCCBC20A3DF}"/>
              </a:ext>
            </a:extLst>
          </p:cNvPr>
          <p:cNvPicPr>
            <a:picLocks noChangeAspect="1"/>
          </p:cNvPicPr>
          <p:nvPr/>
        </p:nvPicPr>
        <p:blipFill rotWithShape="1">
          <a:blip r:embed="rId29"/>
          <a:srcRect t="11667" b="20922"/>
          <a:stretch/>
        </p:blipFill>
        <p:spPr>
          <a:xfrm>
            <a:off x="8452403" y="3532374"/>
            <a:ext cx="1204545" cy="495548"/>
          </a:xfrm>
          <a:prstGeom prst="rect">
            <a:avLst/>
          </a:prstGeom>
        </p:spPr>
      </p:pic>
      <p:pic>
        <p:nvPicPr>
          <p:cNvPr id="58" name="Picture 57">
            <a:extLst>
              <a:ext uri="{FF2B5EF4-FFF2-40B4-BE49-F238E27FC236}">
                <a16:creationId xmlns:a16="http://schemas.microsoft.com/office/drawing/2014/main" id="{9066C5F1-A1D4-31C3-C690-89DF892D81F8}"/>
              </a:ext>
            </a:extLst>
          </p:cNvPr>
          <p:cNvPicPr>
            <a:picLocks noChangeAspect="1"/>
          </p:cNvPicPr>
          <p:nvPr/>
        </p:nvPicPr>
        <p:blipFill rotWithShape="1">
          <a:blip r:embed="rId30"/>
          <a:srcRect b="13454"/>
          <a:stretch/>
        </p:blipFill>
        <p:spPr>
          <a:xfrm>
            <a:off x="8446428" y="2089881"/>
            <a:ext cx="1537253" cy="703630"/>
          </a:xfrm>
          <a:prstGeom prst="rect">
            <a:avLst/>
          </a:prstGeom>
        </p:spPr>
      </p:pic>
    </p:spTree>
    <p:extLst>
      <p:ext uri="{BB962C8B-B14F-4D97-AF65-F5344CB8AC3E}">
        <p14:creationId xmlns:p14="http://schemas.microsoft.com/office/powerpoint/2010/main" val="2423712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p:txBody>
          <a:bodyPr/>
          <a:lstStyle/>
          <a:p>
            <a:r>
              <a:rPr lang="en-US" dirty="0">
                <a:solidFill>
                  <a:srgbClr val="084E5C"/>
                </a:solidFill>
                <a:latin typeface="+mn-lt"/>
              </a:rPr>
              <a:t>Engagement models</a:t>
            </a:r>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190500" y="467822"/>
            <a:ext cx="11163300"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Flexible ways of working suiting specific requirements</a:t>
            </a:r>
          </a:p>
        </p:txBody>
      </p:sp>
      <p:sp>
        <p:nvSpPr>
          <p:cNvPr id="3" name="Rectangle 2">
            <a:extLst>
              <a:ext uri="{FF2B5EF4-FFF2-40B4-BE49-F238E27FC236}">
                <a16:creationId xmlns:a16="http://schemas.microsoft.com/office/drawing/2014/main" id="{360EC804-91A2-0D13-80AA-5A8A12D9F5E5}"/>
              </a:ext>
            </a:extLst>
          </p:cNvPr>
          <p:cNvSpPr/>
          <p:nvPr/>
        </p:nvSpPr>
        <p:spPr>
          <a:xfrm>
            <a:off x="838200" y="1508991"/>
            <a:ext cx="2304628" cy="2107969"/>
          </a:xfrm>
          <a:prstGeom prst="rect">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ysClr val="windowText" lastClr="000000"/>
                </a:solidFill>
              </a:rPr>
              <a:t>Execution through proactively defining, monitoring, managing &amp; improving processes</a:t>
            </a:r>
          </a:p>
          <a:p>
            <a:pPr marL="171450" indent="-171450">
              <a:buFont typeface="Arial" panose="020B0604020202020204" pitchFamily="34" charset="0"/>
              <a:buChar char="•"/>
            </a:pPr>
            <a:r>
              <a:rPr lang="en-US" sz="1200" dirty="0">
                <a:solidFill>
                  <a:sysClr val="windowText" lastClr="000000"/>
                </a:solidFill>
              </a:rPr>
              <a:t>Control through outcomes, SLAs, KPIs</a:t>
            </a:r>
          </a:p>
          <a:p>
            <a:pPr marL="171450" indent="-171450">
              <a:buFont typeface="Arial" panose="020B0604020202020204" pitchFamily="34" charset="0"/>
              <a:buChar char="•"/>
            </a:pPr>
            <a:r>
              <a:rPr lang="en-US" sz="1200" dirty="0">
                <a:solidFill>
                  <a:sysClr val="windowText" lastClr="000000"/>
                </a:solidFill>
              </a:rPr>
              <a:t>Full ownership for delivery and ability to influence the process</a:t>
            </a:r>
          </a:p>
          <a:p>
            <a:pPr marL="171450" indent="-171450">
              <a:buFont typeface="Arial" panose="020B0604020202020204" pitchFamily="34" charset="0"/>
              <a:buChar char="•"/>
            </a:pPr>
            <a:r>
              <a:rPr lang="en-US" sz="1200" dirty="0">
                <a:solidFill>
                  <a:sysClr val="windowText" lastClr="000000"/>
                </a:solidFill>
              </a:rPr>
              <a:t>Cost of service is pre-agreed/fixed</a:t>
            </a:r>
          </a:p>
          <a:p>
            <a:pPr marL="171450" indent="-171450">
              <a:buFont typeface="Arial" panose="020B0604020202020204" pitchFamily="34" charset="0"/>
              <a:buChar char="•"/>
            </a:pPr>
            <a:r>
              <a:rPr lang="en-US" sz="1200" dirty="0">
                <a:solidFill>
                  <a:sysClr val="windowText" lastClr="000000"/>
                </a:solidFill>
              </a:rPr>
              <a:t>Drive efficiency through CI, automation</a:t>
            </a:r>
          </a:p>
        </p:txBody>
      </p:sp>
      <p:sp>
        <p:nvSpPr>
          <p:cNvPr id="4" name="Rectangle 3">
            <a:extLst>
              <a:ext uri="{FF2B5EF4-FFF2-40B4-BE49-F238E27FC236}">
                <a16:creationId xmlns:a16="http://schemas.microsoft.com/office/drawing/2014/main" id="{528F1289-2354-873E-2156-CCAD60035995}"/>
              </a:ext>
            </a:extLst>
          </p:cNvPr>
          <p:cNvSpPr/>
          <p:nvPr/>
        </p:nvSpPr>
        <p:spPr>
          <a:xfrm>
            <a:off x="3575191" y="1508991"/>
            <a:ext cx="2304628" cy="2107969"/>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ysClr val="windowText" lastClr="000000"/>
                </a:solidFill>
              </a:rPr>
              <a:t>One time ad hoc / intermittent activities requiring “on tap” support</a:t>
            </a:r>
          </a:p>
          <a:p>
            <a:pPr marL="171450" indent="-171450">
              <a:buFont typeface="Arial" panose="020B0604020202020204" pitchFamily="34" charset="0"/>
              <a:buChar char="•"/>
            </a:pPr>
            <a:r>
              <a:rPr lang="en-US" sz="1200" dirty="0">
                <a:solidFill>
                  <a:sysClr val="windowText" lastClr="000000"/>
                </a:solidFill>
              </a:rPr>
              <a:t>Short duration of services (2-12 weeks)</a:t>
            </a:r>
          </a:p>
          <a:p>
            <a:pPr marL="171450" indent="-171450">
              <a:buFont typeface="Arial" panose="020B0604020202020204" pitchFamily="34" charset="0"/>
              <a:buChar char="•"/>
            </a:pPr>
            <a:r>
              <a:rPr lang="en-US" sz="1200" dirty="0">
                <a:solidFill>
                  <a:sysClr val="windowText" lastClr="000000"/>
                </a:solidFill>
              </a:rPr>
              <a:t>Deployment of converged capabilities – technology, data, domain and business</a:t>
            </a:r>
          </a:p>
          <a:p>
            <a:pPr marL="171450" indent="-171450">
              <a:buFont typeface="Arial" panose="020B0604020202020204" pitchFamily="34" charset="0"/>
              <a:buChar char="•"/>
            </a:pPr>
            <a:endParaRPr lang="en-US" sz="1200" dirty="0">
              <a:solidFill>
                <a:sysClr val="windowText" lastClr="000000"/>
              </a:solidFill>
            </a:endParaRPr>
          </a:p>
        </p:txBody>
      </p:sp>
      <p:sp>
        <p:nvSpPr>
          <p:cNvPr id="5" name="Rectangle 4">
            <a:extLst>
              <a:ext uri="{FF2B5EF4-FFF2-40B4-BE49-F238E27FC236}">
                <a16:creationId xmlns:a16="http://schemas.microsoft.com/office/drawing/2014/main" id="{81490A8D-58AD-942D-20AB-752708812C93}"/>
              </a:ext>
            </a:extLst>
          </p:cNvPr>
          <p:cNvSpPr/>
          <p:nvPr/>
        </p:nvSpPr>
        <p:spPr>
          <a:xfrm>
            <a:off x="6312182" y="1508991"/>
            <a:ext cx="2304628" cy="2107969"/>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ysClr val="windowText" lastClr="000000"/>
                </a:solidFill>
              </a:rPr>
              <a:t>Augment skills not available in house while maintaining responsibility for overall project/program management</a:t>
            </a:r>
          </a:p>
          <a:p>
            <a:pPr marL="171450" indent="-171450">
              <a:buFont typeface="Arial" panose="020B0604020202020204" pitchFamily="34" charset="0"/>
              <a:buChar char="•"/>
            </a:pPr>
            <a:r>
              <a:rPr lang="en-US" sz="1200" dirty="0">
                <a:solidFill>
                  <a:sysClr val="windowText" lastClr="000000"/>
                </a:solidFill>
              </a:rPr>
              <a:t>Ongoing process requiring business knowledge</a:t>
            </a:r>
          </a:p>
          <a:p>
            <a:pPr marL="171450" indent="-171450">
              <a:buFont typeface="Arial" panose="020B0604020202020204" pitchFamily="34" charset="0"/>
              <a:buChar char="•"/>
            </a:pPr>
            <a:r>
              <a:rPr lang="en-US" sz="1200" dirty="0">
                <a:solidFill>
                  <a:sysClr val="windowText" lastClr="000000"/>
                </a:solidFill>
              </a:rPr>
              <a:t>Basket of work requiring similar skills</a:t>
            </a:r>
          </a:p>
          <a:p>
            <a:pPr marL="171450" indent="-171450">
              <a:buFont typeface="Arial" panose="020B0604020202020204" pitchFamily="34" charset="0"/>
              <a:buChar char="•"/>
            </a:pPr>
            <a:r>
              <a:rPr lang="en-US" sz="1200" dirty="0">
                <a:solidFill>
                  <a:sysClr val="windowText" lastClr="000000"/>
                </a:solidFill>
              </a:rPr>
              <a:t>Fully integrated with client’s team</a:t>
            </a:r>
          </a:p>
          <a:p>
            <a:pPr marL="171450" indent="-171450">
              <a:buFont typeface="Arial" panose="020B0604020202020204" pitchFamily="34" charset="0"/>
              <a:buChar char="•"/>
            </a:pPr>
            <a:endParaRPr lang="en-US" sz="1200" dirty="0">
              <a:solidFill>
                <a:sysClr val="windowText" lastClr="000000"/>
              </a:solidFill>
            </a:endParaRPr>
          </a:p>
        </p:txBody>
      </p:sp>
      <p:sp>
        <p:nvSpPr>
          <p:cNvPr id="6" name="Rectangle 5">
            <a:extLst>
              <a:ext uri="{FF2B5EF4-FFF2-40B4-BE49-F238E27FC236}">
                <a16:creationId xmlns:a16="http://schemas.microsoft.com/office/drawing/2014/main" id="{0A40DAA2-BEDA-6FD1-1801-25BEB826A507}"/>
              </a:ext>
            </a:extLst>
          </p:cNvPr>
          <p:cNvSpPr/>
          <p:nvPr/>
        </p:nvSpPr>
        <p:spPr>
          <a:xfrm>
            <a:off x="9049172" y="1508991"/>
            <a:ext cx="2304628" cy="2107969"/>
          </a:xfrm>
          <a:prstGeom prst="rect">
            <a:avLst/>
          </a:prstGeom>
          <a:noFill/>
          <a:ln>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ysClr val="windowText" lastClr="000000"/>
                </a:solidFill>
              </a:rPr>
              <a:t>Access to underlying product / solution</a:t>
            </a:r>
          </a:p>
          <a:p>
            <a:pPr marL="171450" indent="-171450">
              <a:buFont typeface="Arial" panose="020B0604020202020204" pitchFamily="34" charset="0"/>
              <a:buChar char="•"/>
            </a:pPr>
            <a:r>
              <a:rPr lang="en-US" sz="1200" dirty="0">
                <a:solidFill>
                  <a:sysClr val="windowText" lastClr="000000"/>
                </a:solidFill>
              </a:rPr>
              <a:t>Pricing through no. of licenses, volume of usage and/or period of time</a:t>
            </a:r>
          </a:p>
          <a:p>
            <a:pPr marL="171450" indent="-171450">
              <a:buFont typeface="Arial" panose="020B0604020202020204" pitchFamily="34" charset="0"/>
              <a:buChar char="•"/>
            </a:pPr>
            <a:endParaRPr lang="en-US" sz="1200" dirty="0">
              <a:solidFill>
                <a:sysClr val="windowText" lastClr="000000"/>
              </a:solidFill>
            </a:endParaRPr>
          </a:p>
          <a:p>
            <a:pPr marL="171450" indent="-171450">
              <a:buFont typeface="Arial" panose="020B0604020202020204" pitchFamily="34" charset="0"/>
              <a:buChar char="•"/>
            </a:pPr>
            <a:endParaRPr lang="en-US" sz="1200" dirty="0">
              <a:solidFill>
                <a:sysClr val="windowText" lastClr="000000"/>
              </a:solidFill>
            </a:endParaRPr>
          </a:p>
          <a:p>
            <a:pPr marL="171450" indent="-171450">
              <a:buFont typeface="Arial" panose="020B0604020202020204" pitchFamily="34" charset="0"/>
              <a:buChar char="•"/>
            </a:pPr>
            <a:endParaRPr lang="en-US" sz="1200" dirty="0">
              <a:solidFill>
                <a:sysClr val="windowText" lastClr="000000"/>
              </a:solidFill>
            </a:endParaRPr>
          </a:p>
        </p:txBody>
      </p:sp>
      <p:sp>
        <p:nvSpPr>
          <p:cNvPr id="8" name="Rectangle 7">
            <a:extLst>
              <a:ext uri="{FF2B5EF4-FFF2-40B4-BE49-F238E27FC236}">
                <a16:creationId xmlns:a16="http://schemas.microsoft.com/office/drawing/2014/main" id="{19214F36-94D8-9171-1636-BFEF4C698707}"/>
              </a:ext>
            </a:extLst>
          </p:cNvPr>
          <p:cNvSpPr/>
          <p:nvPr/>
        </p:nvSpPr>
        <p:spPr>
          <a:xfrm>
            <a:off x="838200" y="1040909"/>
            <a:ext cx="2304628" cy="458541"/>
          </a:xfrm>
          <a:prstGeom prst="rect">
            <a:avLst/>
          </a:prstGeom>
          <a:solidFill>
            <a:schemeClr val="accent2">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bg1"/>
                </a:solidFill>
              </a:rPr>
              <a:t>	Managed services</a:t>
            </a:r>
          </a:p>
        </p:txBody>
      </p:sp>
      <p:sp>
        <p:nvSpPr>
          <p:cNvPr id="10" name="Rectangle 9">
            <a:extLst>
              <a:ext uri="{FF2B5EF4-FFF2-40B4-BE49-F238E27FC236}">
                <a16:creationId xmlns:a16="http://schemas.microsoft.com/office/drawing/2014/main" id="{07D637D1-C423-CD60-DA10-CE13D09C388C}"/>
              </a:ext>
            </a:extLst>
          </p:cNvPr>
          <p:cNvSpPr/>
          <p:nvPr/>
        </p:nvSpPr>
        <p:spPr>
          <a:xfrm>
            <a:off x="3575191" y="1040909"/>
            <a:ext cx="2304628" cy="458541"/>
          </a:xfrm>
          <a:prstGeom prst="rect">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bg1"/>
                </a:solidFill>
              </a:rPr>
              <a:t>	Project / Outcome based</a:t>
            </a:r>
          </a:p>
        </p:txBody>
      </p:sp>
      <p:sp>
        <p:nvSpPr>
          <p:cNvPr id="11" name="Rectangle 10">
            <a:extLst>
              <a:ext uri="{FF2B5EF4-FFF2-40B4-BE49-F238E27FC236}">
                <a16:creationId xmlns:a16="http://schemas.microsoft.com/office/drawing/2014/main" id="{DB6C6C83-2895-0C10-8533-7BEEBA499A73}"/>
              </a:ext>
            </a:extLst>
          </p:cNvPr>
          <p:cNvSpPr/>
          <p:nvPr/>
        </p:nvSpPr>
        <p:spPr>
          <a:xfrm>
            <a:off x="6312182" y="1040909"/>
            <a:ext cx="2304628" cy="458541"/>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bg1"/>
                </a:solidFill>
              </a:rPr>
              <a:t>	Embedded team</a:t>
            </a:r>
          </a:p>
        </p:txBody>
      </p:sp>
      <p:sp>
        <p:nvSpPr>
          <p:cNvPr id="12" name="Rectangle 11">
            <a:extLst>
              <a:ext uri="{FF2B5EF4-FFF2-40B4-BE49-F238E27FC236}">
                <a16:creationId xmlns:a16="http://schemas.microsoft.com/office/drawing/2014/main" id="{615D6AA1-EB7E-0E18-C258-4C3C5B440721}"/>
              </a:ext>
            </a:extLst>
          </p:cNvPr>
          <p:cNvSpPr/>
          <p:nvPr/>
        </p:nvSpPr>
        <p:spPr>
          <a:xfrm>
            <a:off x="9049172" y="1040909"/>
            <a:ext cx="2304628" cy="458541"/>
          </a:xfrm>
          <a:prstGeom prst="rect">
            <a:avLst/>
          </a:prstGeom>
          <a:solidFill>
            <a:srgbClr val="990000"/>
          </a:solidFill>
          <a:ln>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bg1"/>
                </a:solidFill>
              </a:rPr>
              <a:t>	Subscription based</a:t>
            </a:r>
          </a:p>
        </p:txBody>
      </p:sp>
      <p:pic>
        <p:nvPicPr>
          <p:cNvPr id="2052" name="Picture 4" descr="Full customer care service icon with settings sign, customize, setup,  manage, process symbol | QR Solutions Pvt Ltd">
            <a:extLst>
              <a:ext uri="{FF2B5EF4-FFF2-40B4-BE49-F238E27FC236}">
                <a16:creationId xmlns:a16="http://schemas.microsoft.com/office/drawing/2014/main" id="{9749ADA0-4D4D-3EBE-4356-A271BB259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254" y="974257"/>
            <a:ext cx="609600" cy="60960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6" name="Picture 8" descr="220,787 Project Management Icon Images, Stock Photos, 3D objects, &amp; Vectors  | Shutterstock">
            <a:extLst>
              <a:ext uri="{FF2B5EF4-FFF2-40B4-BE49-F238E27FC236}">
                <a16:creationId xmlns:a16="http://schemas.microsoft.com/office/drawing/2014/main" id="{6D20C5F3-E443-6420-01E4-26E093975B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449"/>
          <a:stretch/>
        </p:blipFill>
        <p:spPr bwMode="auto">
          <a:xfrm>
            <a:off x="3345694" y="974257"/>
            <a:ext cx="646545" cy="60960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8" name="Picture 10" descr="Premium Vector | Team concept line icon. simple element illustration. team  concept outline symbol design. can be used for web and mobile ui/ux">
            <a:extLst>
              <a:ext uri="{FF2B5EF4-FFF2-40B4-BE49-F238E27FC236}">
                <a16:creationId xmlns:a16="http://schemas.microsoft.com/office/drawing/2014/main" id="{C1DA4A02-CD4B-B2C5-4EA0-E394C7D9F2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781" t="20631" r="23471" b="24623"/>
          <a:stretch/>
        </p:blipFill>
        <p:spPr bwMode="auto">
          <a:xfrm>
            <a:off x="6109316" y="975065"/>
            <a:ext cx="612000" cy="61200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60" name="Picture 12" descr="Subscription - Free technology icons">
            <a:extLst>
              <a:ext uri="{FF2B5EF4-FFF2-40B4-BE49-F238E27FC236}">
                <a16:creationId xmlns:a16="http://schemas.microsoft.com/office/drawing/2014/main" id="{96953941-08ED-F274-39AC-F4A1AB11B3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5400" y="964179"/>
            <a:ext cx="612000" cy="612000"/>
          </a:xfrm>
          <a:prstGeom prst="ellipse">
            <a:avLst/>
          </a:prstGeom>
          <a:solidFill>
            <a:schemeClr val="bg1"/>
          </a:solidFill>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3" name="Rectangle 12">
            <a:extLst>
              <a:ext uri="{FF2B5EF4-FFF2-40B4-BE49-F238E27FC236}">
                <a16:creationId xmlns:a16="http://schemas.microsoft.com/office/drawing/2014/main" id="{9FA8C3DE-2F82-2927-0973-516EBAA22ACC}"/>
              </a:ext>
            </a:extLst>
          </p:cNvPr>
          <p:cNvSpPr/>
          <p:nvPr/>
        </p:nvSpPr>
        <p:spPr>
          <a:xfrm>
            <a:off x="1142203" y="5270935"/>
            <a:ext cx="9928565" cy="612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We offer various pricing models which are fit-for-purpose for clients’ need: </a:t>
            </a:r>
          </a:p>
          <a:p>
            <a:pPr algn="ctr"/>
            <a:r>
              <a:rPr lang="en-US" b="1" dirty="0">
                <a:solidFill>
                  <a:schemeClr val="tx1"/>
                </a:solidFill>
              </a:rPr>
              <a:t>Time &amp; Material | Fixed fee | Transaction based | License based | Outcome based (Gain / Value share)</a:t>
            </a:r>
            <a:endParaRPr lang="en-US" sz="1600" b="1" dirty="0">
              <a:solidFill>
                <a:schemeClr val="tx1"/>
              </a:solidFill>
            </a:endParaRPr>
          </a:p>
        </p:txBody>
      </p:sp>
      <p:sp>
        <p:nvSpPr>
          <p:cNvPr id="15" name="Rectangle 14">
            <a:extLst>
              <a:ext uri="{FF2B5EF4-FFF2-40B4-BE49-F238E27FC236}">
                <a16:creationId xmlns:a16="http://schemas.microsoft.com/office/drawing/2014/main" id="{DD02F99B-21DA-3CF3-5BB0-E737BFE99058}"/>
              </a:ext>
            </a:extLst>
          </p:cNvPr>
          <p:cNvSpPr/>
          <p:nvPr/>
        </p:nvSpPr>
        <p:spPr>
          <a:xfrm>
            <a:off x="838200" y="3616341"/>
            <a:ext cx="2304628" cy="1390754"/>
          </a:xfrm>
          <a:prstGeom prst="rect">
            <a:avLst/>
          </a:prstGeom>
          <a:solidFill>
            <a:schemeClr val="bg1">
              <a:lumMod val="95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i="1" dirty="0">
                <a:solidFill>
                  <a:sysClr val="windowText" lastClr="000000"/>
                </a:solidFill>
              </a:rPr>
              <a:t>Benefits</a:t>
            </a:r>
          </a:p>
          <a:p>
            <a:pPr marL="171450" indent="-171450">
              <a:buFont typeface="Arial" panose="020B0604020202020204" pitchFamily="34" charset="0"/>
              <a:buChar char="•"/>
            </a:pPr>
            <a:r>
              <a:rPr lang="en-US" sz="1200" dirty="0">
                <a:solidFill>
                  <a:sysClr val="windowText" lastClr="000000"/>
                </a:solidFill>
              </a:rPr>
              <a:t>Outcome-based engagement</a:t>
            </a:r>
          </a:p>
          <a:p>
            <a:pPr marL="171450" indent="-171450">
              <a:buFont typeface="Arial" panose="020B0604020202020204" pitchFamily="34" charset="0"/>
              <a:buChar char="•"/>
            </a:pPr>
            <a:r>
              <a:rPr lang="en-US" sz="1200" dirty="0">
                <a:solidFill>
                  <a:sysClr val="windowText" lastClr="000000"/>
                </a:solidFill>
              </a:rPr>
              <a:t>Fill skill gaps while running processes efficiently</a:t>
            </a:r>
          </a:p>
          <a:p>
            <a:pPr marL="171450" indent="-171450">
              <a:buFont typeface="Arial" panose="020B0604020202020204" pitchFamily="34" charset="0"/>
              <a:buChar char="•"/>
            </a:pPr>
            <a:r>
              <a:rPr lang="en-US" sz="1200" dirty="0">
                <a:solidFill>
                  <a:sysClr val="windowText" lastClr="000000"/>
                </a:solidFill>
              </a:rPr>
              <a:t>Continuous improvement</a:t>
            </a:r>
          </a:p>
          <a:p>
            <a:pPr marL="171450" indent="-171450">
              <a:buFont typeface="Arial" panose="020B0604020202020204" pitchFamily="34" charset="0"/>
              <a:buChar char="•"/>
            </a:pPr>
            <a:r>
              <a:rPr lang="en-US" sz="1200" dirty="0">
                <a:solidFill>
                  <a:sysClr val="windowText" lastClr="000000"/>
                </a:solidFill>
              </a:rPr>
              <a:t>Flexibility</a:t>
            </a:r>
          </a:p>
          <a:p>
            <a:pPr marL="171450" indent="-171450">
              <a:buFont typeface="Arial" panose="020B0604020202020204" pitchFamily="34" charset="0"/>
              <a:buChar char="•"/>
            </a:pPr>
            <a:r>
              <a:rPr lang="en-US" sz="1200" dirty="0">
                <a:solidFill>
                  <a:sysClr val="windowText" lastClr="000000"/>
                </a:solidFill>
              </a:rPr>
              <a:t>Less supervision required</a:t>
            </a:r>
          </a:p>
        </p:txBody>
      </p:sp>
      <p:sp>
        <p:nvSpPr>
          <p:cNvPr id="16" name="Rectangle 15">
            <a:extLst>
              <a:ext uri="{FF2B5EF4-FFF2-40B4-BE49-F238E27FC236}">
                <a16:creationId xmlns:a16="http://schemas.microsoft.com/office/drawing/2014/main" id="{5ADA01FE-E022-EAA7-FB77-00346FEA1965}"/>
              </a:ext>
            </a:extLst>
          </p:cNvPr>
          <p:cNvSpPr/>
          <p:nvPr/>
        </p:nvSpPr>
        <p:spPr>
          <a:xfrm>
            <a:off x="3575191" y="3616341"/>
            <a:ext cx="2304628" cy="1390754"/>
          </a:xfrm>
          <a:prstGeom prst="rect">
            <a:avLst/>
          </a:prstGeom>
          <a:solidFill>
            <a:schemeClr val="bg1">
              <a:lumMod val="9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i="1" dirty="0">
                <a:solidFill>
                  <a:sysClr val="windowText" lastClr="000000"/>
                </a:solidFill>
              </a:rPr>
              <a:t>Benefits</a:t>
            </a:r>
          </a:p>
          <a:p>
            <a:pPr marL="171450" indent="-171450">
              <a:buFont typeface="Arial" panose="020B0604020202020204" pitchFamily="34" charset="0"/>
              <a:buChar char="•"/>
            </a:pPr>
            <a:r>
              <a:rPr lang="en-US" sz="1200" dirty="0">
                <a:solidFill>
                  <a:sysClr val="windowText" lastClr="000000"/>
                </a:solidFill>
              </a:rPr>
              <a:t>Flexibility</a:t>
            </a:r>
          </a:p>
          <a:p>
            <a:pPr marL="171450" indent="-171450">
              <a:buFont typeface="Arial" panose="020B0604020202020204" pitchFamily="34" charset="0"/>
              <a:buChar char="•"/>
            </a:pPr>
            <a:r>
              <a:rPr lang="en-US" sz="1200" dirty="0">
                <a:solidFill>
                  <a:sysClr val="windowText" lastClr="000000"/>
                </a:solidFill>
              </a:rPr>
              <a:t>Resource mix will ensure that multiple project requirements are met</a:t>
            </a:r>
          </a:p>
          <a:p>
            <a:pPr marL="171450" indent="-171450">
              <a:buFont typeface="Arial" panose="020B0604020202020204" pitchFamily="34" charset="0"/>
              <a:buChar char="•"/>
            </a:pPr>
            <a:r>
              <a:rPr lang="en-US" sz="1200" dirty="0">
                <a:solidFill>
                  <a:sysClr val="windowText" lastClr="000000"/>
                </a:solidFill>
              </a:rPr>
              <a:t>Provides mitigation for resource attrition</a:t>
            </a:r>
          </a:p>
          <a:p>
            <a:pPr marL="171450" indent="-171450">
              <a:buFont typeface="Arial" panose="020B0604020202020204" pitchFamily="34" charset="0"/>
              <a:buChar char="•"/>
            </a:pPr>
            <a:endParaRPr lang="en-US" sz="1200" dirty="0">
              <a:solidFill>
                <a:sysClr val="windowText" lastClr="000000"/>
              </a:solidFill>
            </a:endParaRPr>
          </a:p>
        </p:txBody>
      </p:sp>
      <p:sp>
        <p:nvSpPr>
          <p:cNvPr id="17" name="Rectangle 16">
            <a:extLst>
              <a:ext uri="{FF2B5EF4-FFF2-40B4-BE49-F238E27FC236}">
                <a16:creationId xmlns:a16="http://schemas.microsoft.com/office/drawing/2014/main" id="{CA91931C-0EFD-BE9A-02A3-9E7477955A05}"/>
              </a:ext>
            </a:extLst>
          </p:cNvPr>
          <p:cNvSpPr/>
          <p:nvPr/>
        </p:nvSpPr>
        <p:spPr>
          <a:xfrm>
            <a:off x="6312182" y="3616341"/>
            <a:ext cx="2304628" cy="1390754"/>
          </a:xfrm>
          <a:prstGeom prst="rect">
            <a:avLst/>
          </a:prstGeom>
          <a:solidFill>
            <a:schemeClr val="bg1">
              <a:lumMod val="9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i="1" dirty="0">
                <a:solidFill>
                  <a:sysClr val="windowText" lastClr="000000"/>
                </a:solidFill>
              </a:rPr>
              <a:t>Benefits</a:t>
            </a:r>
          </a:p>
          <a:p>
            <a:pPr marL="171450" indent="-171450">
              <a:buFont typeface="Arial" panose="020B0604020202020204" pitchFamily="34" charset="0"/>
              <a:buChar char="•"/>
            </a:pPr>
            <a:r>
              <a:rPr lang="en-US" sz="1200" dirty="0">
                <a:solidFill>
                  <a:sysClr val="windowText" lastClr="000000"/>
                </a:solidFill>
              </a:rPr>
              <a:t>Dedicated resources for the activity</a:t>
            </a:r>
          </a:p>
          <a:p>
            <a:pPr marL="171450" indent="-171450">
              <a:buFont typeface="Arial" panose="020B0604020202020204" pitchFamily="34" charset="0"/>
              <a:buChar char="•"/>
            </a:pPr>
            <a:r>
              <a:rPr lang="en-US" sz="1200" dirty="0">
                <a:solidFill>
                  <a:sysClr val="windowText" lastClr="000000"/>
                </a:solidFill>
              </a:rPr>
              <a:t>Provisioning of lacking skills</a:t>
            </a:r>
          </a:p>
          <a:p>
            <a:pPr marL="171450" indent="-171450">
              <a:buFont typeface="Arial" panose="020B0604020202020204" pitchFamily="34" charset="0"/>
              <a:buChar char="•"/>
            </a:pPr>
            <a:r>
              <a:rPr lang="en-US" sz="1200" dirty="0">
                <a:solidFill>
                  <a:sysClr val="windowText" lastClr="000000"/>
                </a:solidFill>
              </a:rPr>
              <a:t>Business knowledge is retained</a:t>
            </a:r>
          </a:p>
          <a:p>
            <a:pPr marL="171450" indent="-171450">
              <a:buFont typeface="Arial" panose="020B0604020202020204" pitchFamily="34" charset="0"/>
              <a:buChar char="•"/>
            </a:pPr>
            <a:r>
              <a:rPr lang="en-US" sz="1200" dirty="0">
                <a:solidFill>
                  <a:sysClr val="windowText" lastClr="000000"/>
                </a:solidFill>
              </a:rPr>
              <a:t>Cost arbitrage</a:t>
            </a:r>
          </a:p>
          <a:p>
            <a:pPr marL="171450" indent="-171450">
              <a:buFont typeface="Arial" panose="020B0604020202020204" pitchFamily="34" charset="0"/>
              <a:buChar char="•"/>
            </a:pPr>
            <a:r>
              <a:rPr lang="en-US" sz="1200" dirty="0">
                <a:solidFill>
                  <a:sysClr val="windowText" lastClr="000000"/>
                </a:solidFill>
              </a:rPr>
              <a:t>Better perceived control</a:t>
            </a:r>
          </a:p>
        </p:txBody>
      </p:sp>
      <p:sp>
        <p:nvSpPr>
          <p:cNvPr id="18" name="Rectangle 17">
            <a:extLst>
              <a:ext uri="{FF2B5EF4-FFF2-40B4-BE49-F238E27FC236}">
                <a16:creationId xmlns:a16="http://schemas.microsoft.com/office/drawing/2014/main" id="{9536D32E-9CF7-0605-66A1-AAAEEEA9D2A5}"/>
              </a:ext>
            </a:extLst>
          </p:cNvPr>
          <p:cNvSpPr/>
          <p:nvPr/>
        </p:nvSpPr>
        <p:spPr>
          <a:xfrm>
            <a:off x="9049172" y="3616341"/>
            <a:ext cx="2304628" cy="1390754"/>
          </a:xfrm>
          <a:prstGeom prst="rect">
            <a:avLst/>
          </a:prstGeom>
          <a:solidFill>
            <a:schemeClr val="bg1">
              <a:lumMod val="95000"/>
            </a:schemeClr>
          </a:solidFill>
          <a:ln>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i="1" dirty="0">
                <a:solidFill>
                  <a:sysClr val="windowText" lastClr="000000"/>
                </a:solidFill>
              </a:rPr>
              <a:t>Benefits</a:t>
            </a:r>
          </a:p>
          <a:p>
            <a:pPr marL="171450" indent="-171450">
              <a:buFont typeface="Arial" panose="020B0604020202020204" pitchFamily="34" charset="0"/>
              <a:buChar char="•"/>
            </a:pPr>
            <a:r>
              <a:rPr lang="en-US" sz="1200" dirty="0">
                <a:solidFill>
                  <a:sysClr val="windowText" lastClr="000000"/>
                </a:solidFill>
              </a:rPr>
              <a:t>Better predictability</a:t>
            </a:r>
          </a:p>
          <a:p>
            <a:pPr marL="171450" indent="-171450">
              <a:buFont typeface="Arial" panose="020B0604020202020204" pitchFamily="34" charset="0"/>
              <a:buChar char="•"/>
            </a:pPr>
            <a:r>
              <a:rPr lang="en-US" sz="1200" dirty="0">
                <a:solidFill>
                  <a:sysClr val="windowText" lastClr="000000"/>
                </a:solidFill>
              </a:rPr>
              <a:t>Lower cost for a committed engagement</a:t>
            </a:r>
          </a:p>
          <a:p>
            <a:endParaRPr lang="en-US" sz="1200" dirty="0">
              <a:solidFill>
                <a:sysClr val="windowText" lastClr="000000"/>
              </a:solidFill>
            </a:endParaRPr>
          </a:p>
        </p:txBody>
      </p:sp>
    </p:spTree>
    <p:extLst>
      <p:ext uri="{BB962C8B-B14F-4D97-AF65-F5344CB8AC3E}">
        <p14:creationId xmlns:p14="http://schemas.microsoft.com/office/powerpoint/2010/main" val="25224637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24744</TotalTime>
  <Words>2881</Words>
  <Application>Microsoft Office PowerPoint</Application>
  <PresentationFormat>Widescreen</PresentationFormat>
  <Paragraphs>476</Paragraphs>
  <Slides>30</Slides>
  <Notes>13</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Courier New</vt:lpstr>
      <vt:lpstr>Office Theme</vt:lpstr>
      <vt:lpstr>Exclusive Case Studies on Supply Chain Management Case Study: Demand Planning 15-Feb-2026</vt:lpstr>
      <vt:lpstr>About SCM Connect Private Limited</vt:lpstr>
      <vt:lpstr>Increasing economic and political uncertainties and changing expectations of stakeholders…</vt:lpstr>
      <vt:lpstr>… are mounting pressure on supply chains to innovate and become more efficient.</vt:lpstr>
      <vt:lpstr>Service offerings</vt:lpstr>
      <vt:lpstr>Why SCM Connect?</vt:lpstr>
      <vt:lpstr>Case Studies</vt:lpstr>
      <vt:lpstr>Key client segments</vt:lpstr>
      <vt:lpstr>Engagement models</vt:lpstr>
      <vt:lpstr>Why offshore supply chain activities to India?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Welcome to Supply Chain Community !   Mohit Gauba  Email : mohit.gauba@scmconnect.in Mobile : +91 98186 97696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Profile and Overview of Services</dc:title>
  <dc:creator>shubh</dc:creator>
  <cp:lastModifiedBy>Mohit Gauba</cp:lastModifiedBy>
  <cp:revision>290</cp:revision>
  <dcterms:created xsi:type="dcterms:W3CDTF">2024-04-16T10:44:08Z</dcterms:created>
  <dcterms:modified xsi:type="dcterms:W3CDTF">2026-02-15T08:13:50Z</dcterms:modified>
</cp:coreProperties>
</file>